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60" r:id="rId4"/>
    <p:sldId id="274" r:id="rId5"/>
    <p:sldId id="262" r:id="rId6"/>
    <p:sldId id="263" r:id="rId7"/>
    <p:sldId id="280" r:id="rId8"/>
    <p:sldId id="281" r:id="rId9"/>
    <p:sldId id="276" r:id="rId10"/>
    <p:sldId id="277" r:id="rId11"/>
    <p:sldId id="279" r:id="rId12"/>
    <p:sldId id="278" r:id="rId13"/>
    <p:sldId id="282" r:id="rId14"/>
    <p:sldId id="271" r:id="rId15"/>
    <p:sldId id="272" r:id="rId16"/>
    <p:sldId id="266" r:id="rId17"/>
    <p:sldId id="269" r:id="rId18"/>
  </p:sldIdLst>
  <p:sldSz cx="18288000" cy="10287000"/>
  <p:notesSz cx="6858000" cy="9144000"/>
  <p:embeddedFontLst>
    <p:embeddedFont>
      <p:font typeface="Blinker" panose="02000000000000000000" pitchFamily="2" charset="0"/>
      <p:regular r:id="rId19"/>
    </p:embeddedFont>
    <p:embeddedFont>
      <p:font typeface="League Spartan" pitchFamily="2" charset="77"/>
      <p:regular r:id="rId20"/>
      <p:bold r:id="rId21"/>
    </p:embeddedFont>
    <p:embeddedFont>
      <p:font typeface="Source Code Pro" panose="020B0509030403020204" pitchFamily="49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98"/>
    <p:restoredTop sz="94664"/>
  </p:normalViewPr>
  <p:slideViewPr>
    <p:cSldViewPr snapToGrid="0">
      <p:cViewPr varScale="1">
        <p:scale>
          <a:sx n="74" d="100"/>
          <a:sy n="74" d="100"/>
        </p:scale>
        <p:origin x="536" y="1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C2C53D-0A43-4618-A194-CA06A51C26B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ABC8799-61B2-422C-8D9D-ADA2725F12B9}">
      <dgm:prSet/>
      <dgm:spPr/>
      <dgm:t>
        <a:bodyPr/>
        <a:lstStyle/>
        <a:p>
          <a:r>
            <a:rPr lang="en-US" b="1" i="0"/>
            <a:t>Understand Customer Preferences</a:t>
          </a:r>
          <a:r>
            <a:rPr lang="en-US" b="0" i="0"/>
            <a:t>: Analyze Yelp reviews to reveal what outdoor enthusiasts value most.</a:t>
          </a:r>
          <a:endParaRPr lang="en-US"/>
        </a:p>
      </dgm:t>
    </dgm:pt>
    <dgm:pt modelId="{F1812455-3C76-4C66-992A-660FFCAB20B1}" type="parTrans" cxnId="{07657C72-4415-4647-BED5-5A63CA590251}">
      <dgm:prSet/>
      <dgm:spPr/>
      <dgm:t>
        <a:bodyPr/>
        <a:lstStyle/>
        <a:p>
          <a:endParaRPr lang="en-US"/>
        </a:p>
      </dgm:t>
    </dgm:pt>
    <dgm:pt modelId="{F63A2959-7B54-4953-AE32-CE09EFC157B0}" type="sibTrans" cxnId="{07657C72-4415-4647-BED5-5A63CA590251}">
      <dgm:prSet/>
      <dgm:spPr/>
      <dgm:t>
        <a:bodyPr/>
        <a:lstStyle/>
        <a:p>
          <a:endParaRPr lang="en-US"/>
        </a:p>
      </dgm:t>
    </dgm:pt>
    <dgm:pt modelId="{F5D2D183-841D-4F18-81F6-A95CCFAC87C7}">
      <dgm:prSet/>
      <dgm:spPr/>
      <dgm:t>
        <a:bodyPr/>
        <a:lstStyle/>
        <a:p>
          <a:r>
            <a:rPr lang="en-US" b="1" i="0"/>
            <a:t>Leverage Machine Learning &amp; NLP</a:t>
          </a:r>
          <a:r>
            <a:rPr lang="en-US" b="0" i="0"/>
            <a:t>: Use advanced analytics to extract insights from unstructured text data.</a:t>
          </a:r>
          <a:endParaRPr lang="en-US"/>
        </a:p>
      </dgm:t>
    </dgm:pt>
    <dgm:pt modelId="{5F0BB0A2-8C06-442F-809D-42F8537D6D31}" type="parTrans" cxnId="{B2BB6F09-3886-4244-ABB7-1FB7F74AA24A}">
      <dgm:prSet/>
      <dgm:spPr/>
      <dgm:t>
        <a:bodyPr/>
        <a:lstStyle/>
        <a:p>
          <a:endParaRPr lang="en-US"/>
        </a:p>
      </dgm:t>
    </dgm:pt>
    <dgm:pt modelId="{1469235F-AEBE-4499-9843-43D414D5AAFD}" type="sibTrans" cxnId="{B2BB6F09-3886-4244-ABB7-1FB7F74AA24A}">
      <dgm:prSet/>
      <dgm:spPr/>
      <dgm:t>
        <a:bodyPr/>
        <a:lstStyle/>
        <a:p>
          <a:endParaRPr lang="en-US"/>
        </a:p>
      </dgm:t>
    </dgm:pt>
    <dgm:pt modelId="{431E7D16-A153-431E-8680-F5F85B3883BB}">
      <dgm:prSet/>
      <dgm:spPr/>
      <dgm:t>
        <a:bodyPr/>
        <a:lstStyle/>
        <a:p>
          <a:r>
            <a:rPr lang="en-US" b="1" i="0"/>
            <a:t>Predict Future Trends</a:t>
          </a:r>
          <a:r>
            <a:rPr lang="en-US" b="0" i="0"/>
            <a:t>: Identify shifts in consumer behavior to help businesses adapt and innovate.</a:t>
          </a:r>
          <a:endParaRPr lang="en-US"/>
        </a:p>
      </dgm:t>
    </dgm:pt>
    <dgm:pt modelId="{5411BC8A-3076-4C9B-982F-2BE56F788477}" type="parTrans" cxnId="{220C0A59-5D6A-4998-AFEC-F69B28342DB1}">
      <dgm:prSet/>
      <dgm:spPr/>
      <dgm:t>
        <a:bodyPr/>
        <a:lstStyle/>
        <a:p>
          <a:endParaRPr lang="en-US"/>
        </a:p>
      </dgm:t>
    </dgm:pt>
    <dgm:pt modelId="{CD762ABD-F593-4AD2-8514-D84864E07FBF}" type="sibTrans" cxnId="{220C0A59-5D6A-4998-AFEC-F69B28342DB1}">
      <dgm:prSet/>
      <dgm:spPr/>
      <dgm:t>
        <a:bodyPr/>
        <a:lstStyle/>
        <a:p>
          <a:endParaRPr lang="en-US"/>
        </a:p>
      </dgm:t>
    </dgm:pt>
    <dgm:pt modelId="{D809353B-732B-40BB-B248-77D86E59EBBA}">
      <dgm:prSet/>
      <dgm:spPr/>
      <dgm:t>
        <a:bodyPr/>
        <a:lstStyle/>
        <a:p>
          <a:r>
            <a:rPr lang="en-US" b="1" i="0"/>
            <a:t>Support Data-Driven Decision Making</a:t>
          </a:r>
          <a:r>
            <a:rPr lang="en-US" b="0" i="0"/>
            <a:t>: Provide actionable recommendations for businesses, tourism boards, and investors.</a:t>
          </a:r>
          <a:endParaRPr lang="en-US"/>
        </a:p>
      </dgm:t>
    </dgm:pt>
    <dgm:pt modelId="{37F3CFC5-2C5B-4F50-8F6B-606FCE91169F}" type="parTrans" cxnId="{D63D8A17-AC50-4DCD-AF1E-D07EDC284E0A}">
      <dgm:prSet/>
      <dgm:spPr/>
      <dgm:t>
        <a:bodyPr/>
        <a:lstStyle/>
        <a:p>
          <a:endParaRPr lang="en-US"/>
        </a:p>
      </dgm:t>
    </dgm:pt>
    <dgm:pt modelId="{B2DC5503-50A5-4B33-850F-5D95BCBF570E}" type="sibTrans" cxnId="{D63D8A17-AC50-4DCD-AF1E-D07EDC284E0A}">
      <dgm:prSet/>
      <dgm:spPr/>
      <dgm:t>
        <a:bodyPr/>
        <a:lstStyle/>
        <a:p>
          <a:endParaRPr lang="en-US"/>
        </a:p>
      </dgm:t>
    </dgm:pt>
    <dgm:pt modelId="{F18E1982-3426-4046-BA84-DBDC15065028}">
      <dgm:prSet/>
      <dgm:spPr/>
      <dgm:t>
        <a:bodyPr/>
        <a:lstStyle/>
        <a:p>
          <a:r>
            <a:rPr lang="en-US" b="1" i="0"/>
            <a:t>Enhance Customer Satisfaction</a:t>
          </a:r>
          <a:r>
            <a:rPr lang="en-US" b="0" i="0"/>
            <a:t>: Enable businesses to tailor experiences and improve service offerings based on data insights.</a:t>
          </a:r>
          <a:endParaRPr lang="en-US"/>
        </a:p>
      </dgm:t>
    </dgm:pt>
    <dgm:pt modelId="{9AF3DAD5-D6E0-4DAD-9891-8B8B2BD876C2}" type="parTrans" cxnId="{23BDED9A-D43E-459D-A9F5-14F4F207C99D}">
      <dgm:prSet/>
      <dgm:spPr/>
      <dgm:t>
        <a:bodyPr/>
        <a:lstStyle/>
        <a:p>
          <a:endParaRPr lang="en-US"/>
        </a:p>
      </dgm:t>
    </dgm:pt>
    <dgm:pt modelId="{85D086FE-CFE6-44CE-BB86-7540A4F5B33F}" type="sibTrans" cxnId="{23BDED9A-D43E-459D-A9F5-14F4F207C99D}">
      <dgm:prSet/>
      <dgm:spPr/>
      <dgm:t>
        <a:bodyPr/>
        <a:lstStyle/>
        <a:p>
          <a:endParaRPr lang="en-US"/>
        </a:p>
      </dgm:t>
    </dgm:pt>
    <dgm:pt modelId="{4F66DE38-BFAE-DB41-A77C-017B26F7C5AC}" type="pres">
      <dgm:prSet presAssocID="{C8C2C53D-0A43-4618-A194-CA06A51C26B1}" presName="Name0" presStyleCnt="0">
        <dgm:presLayoutVars>
          <dgm:dir/>
          <dgm:resizeHandles val="exact"/>
        </dgm:presLayoutVars>
      </dgm:prSet>
      <dgm:spPr/>
    </dgm:pt>
    <dgm:pt modelId="{E3A65A90-72EC-0445-8E56-8291D2B5B0A8}" type="pres">
      <dgm:prSet presAssocID="{8ABC8799-61B2-422C-8D9D-ADA2725F12B9}" presName="node" presStyleLbl="node1" presStyleIdx="0" presStyleCnt="5">
        <dgm:presLayoutVars>
          <dgm:bulletEnabled val="1"/>
        </dgm:presLayoutVars>
      </dgm:prSet>
      <dgm:spPr/>
    </dgm:pt>
    <dgm:pt modelId="{9CA69D78-4E91-9143-B890-695506FA9AEF}" type="pres">
      <dgm:prSet presAssocID="{F63A2959-7B54-4953-AE32-CE09EFC157B0}" presName="sibTrans" presStyleLbl="sibTrans1D1" presStyleIdx="0" presStyleCnt="4"/>
      <dgm:spPr/>
    </dgm:pt>
    <dgm:pt modelId="{B1EF4CB3-9E50-D74B-ACAE-46CCEABF1D59}" type="pres">
      <dgm:prSet presAssocID="{F63A2959-7B54-4953-AE32-CE09EFC157B0}" presName="connectorText" presStyleLbl="sibTrans1D1" presStyleIdx="0" presStyleCnt="4"/>
      <dgm:spPr/>
    </dgm:pt>
    <dgm:pt modelId="{3BFAB15F-21FC-CA4A-83A6-5886B8A4ED24}" type="pres">
      <dgm:prSet presAssocID="{F5D2D183-841D-4F18-81F6-A95CCFAC87C7}" presName="node" presStyleLbl="node1" presStyleIdx="1" presStyleCnt="5">
        <dgm:presLayoutVars>
          <dgm:bulletEnabled val="1"/>
        </dgm:presLayoutVars>
      </dgm:prSet>
      <dgm:spPr/>
    </dgm:pt>
    <dgm:pt modelId="{5E25C2D2-8368-F241-8200-489698CFAD6A}" type="pres">
      <dgm:prSet presAssocID="{1469235F-AEBE-4499-9843-43D414D5AAFD}" presName="sibTrans" presStyleLbl="sibTrans1D1" presStyleIdx="1" presStyleCnt="4"/>
      <dgm:spPr/>
    </dgm:pt>
    <dgm:pt modelId="{8ED6D79C-6B7D-5640-BEE9-0DF9ABB1574F}" type="pres">
      <dgm:prSet presAssocID="{1469235F-AEBE-4499-9843-43D414D5AAFD}" presName="connectorText" presStyleLbl="sibTrans1D1" presStyleIdx="1" presStyleCnt="4"/>
      <dgm:spPr/>
    </dgm:pt>
    <dgm:pt modelId="{7B1A4549-2150-B442-B488-AD2DA2D6E167}" type="pres">
      <dgm:prSet presAssocID="{431E7D16-A153-431E-8680-F5F85B3883BB}" presName="node" presStyleLbl="node1" presStyleIdx="2" presStyleCnt="5">
        <dgm:presLayoutVars>
          <dgm:bulletEnabled val="1"/>
        </dgm:presLayoutVars>
      </dgm:prSet>
      <dgm:spPr/>
    </dgm:pt>
    <dgm:pt modelId="{E93E68CD-8FAA-F842-8E37-E0DEE2CFA4A6}" type="pres">
      <dgm:prSet presAssocID="{CD762ABD-F593-4AD2-8514-D84864E07FBF}" presName="sibTrans" presStyleLbl="sibTrans1D1" presStyleIdx="2" presStyleCnt="4"/>
      <dgm:spPr/>
    </dgm:pt>
    <dgm:pt modelId="{78E728D8-0CC3-3C44-B56B-0A18D4BD9612}" type="pres">
      <dgm:prSet presAssocID="{CD762ABD-F593-4AD2-8514-D84864E07FBF}" presName="connectorText" presStyleLbl="sibTrans1D1" presStyleIdx="2" presStyleCnt="4"/>
      <dgm:spPr/>
    </dgm:pt>
    <dgm:pt modelId="{F77BE087-83CA-F94C-8264-952485E23A86}" type="pres">
      <dgm:prSet presAssocID="{D809353B-732B-40BB-B248-77D86E59EBBA}" presName="node" presStyleLbl="node1" presStyleIdx="3" presStyleCnt="5">
        <dgm:presLayoutVars>
          <dgm:bulletEnabled val="1"/>
        </dgm:presLayoutVars>
      </dgm:prSet>
      <dgm:spPr/>
    </dgm:pt>
    <dgm:pt modelId="{211FD8F6-3A84-3D46-82F5-0165078554A1}" type="pres">
      <dgm:prSet presAssocID="{B2DC5503-50A5-4B33-850F-5D95BCBF570E}" presName="sibTrans" presStyleLbl="sibTrans1D1" presStyleIdx="3" presStyleCnt="4"/>
      <dgm:spPr/>
    </dgm:pt>
    <dgm:pt modelId="{0C8DDB07-7C94-0F41-8E89-F46F3E972937}" type="pres">
      <dgm:prSet presAssocID="{B2DC5503-50A5-4B33-850F-5D95BCBF570E}" presName="connectorText" presStyleLbl="sibTrans1D1" presStyleIdx="3" presStyleCnt="4"/>
      <dgm:spPr/>
    </dgm:pt>
    <dgm:pt modelId="{AF94A42D-A945-F34D-A9DF-0F042E4834BD}" type="pres">
      <dgm:prSet presAssocID="{F18E1982-3426-4046-BA84-DBDC15065028}" presName="node" presStyleLbl="node1" presStyleIdx="4" presStyleCnt="5">
        <dgm:presLayoutVars>
          <dgm:bulletEnabled val="1"/>
        </dgm:presLayoutVars>
      </dgm:prSet>
      <dgm:spPr/>
    </dgm:pt>
  </dgm:ptLst>
  <dgm:cxnLst>
    <dgm:cxn modelId="{D62FA505-0797-EA4B-AFA3-E85629BF0EFA}" type="presOf" srcId="{F63A2959-7B54-4953-AE32-CE09EFC157B0}" destId="{B1EF4CB3-9E50-D74B-ACAE-46CCEABF1D59}" srcOrd="1" destOrd="0" presId="urn:microsoft.com/office/officeart/2016/7/layout/RepeatingBendingProcessNew"/>
    <dgm:cxn modelId="{B2BB6F09-3886-4244-ABB7-1FB7F74AA24A}" srcId="{C8C2C53D-0A43-4618-A194-CA06A51C26B1}" destId="{F5D2D183-841D-4F18-81F6-A95CCFAC87C7}" srcOrd="1" destOrd="0" parTransId="{5F0BB0A2-8C06-442F-809D-42F8537D6D31}" sibTransId="{1469235F-AEBE-4499-9843-43D414D5AAFD}"/>
    <dgm:cxn modelId="{D63D8A17-AC50-4DCD-AF1E-D07EDC284E0A}" srcId="{C8C2C53D-0A43-4618-A194-CA06A51C26B1}" destId="{D809353B-732B-40BB-B248-77D86E59EBBA}" srcOrd="3" destOrd="0" parTransId="{37F3CFC5-2C5B-4F50-8F6B-606FCE91169F}" sibTransId="{B2DC5503-50A5-4B33-850F-5D95BCBF570E}"/>
    <dgm:cxn modelId="{CA0AC739-D829-FF4B-A643-25743F1313B1}" type="presOf" srcId="{431E7D16-A153-431E-8680-F5F85B3883BB}" destId="{7B1A4549-2150-B442-B488-AD2DA2D6E167}" srcOrd="0" destOrd="0" presId="urn:microsoft.com/office/officeart/2016/7/layout/RepeatingBendingProcessNew"/>
    <dgm:cxn modelId="{E2320858-79E5-484F-9A6C-DB7F6481B126}" type="presOf" srcId="{F18E1982-3426-4046-BA84-DBDC15065028}" destId="{AF94A42D-A945-F34D-A9DF-0F042E4834BD}" srcOrd="0" destOrd="0" presId="urn:microsoft.com/office/officeart/2016/7/layout/RepeatingBendingProcessNew"/>
    <dgm:cxn modelId="{220C0A59-5D6A-4998-AFEC-F69B28342DB1}" srcId="{C8C2C53D-0A43-4618-A194-CA06A51C26B1}" destId="{431E7D16-A153-431E-8680-F5F85B3883BB}" srcOrd="2" destOrd="0" parTransId="{5411BC8A-3076-4C9B-982F-2BE56F788477}" sibTransId="{CD762ABD-F593-4AD2-8514-D84864E07FBF}"/>
    <dgm:cxn modelId="{07657C72-4415-4647-BED5-5A63CA590251}" srcId="{C8C2C53D-0A43-4618-A194-CA06A51C26B1}" destId="{8ABC8799-61B2-422C-8D9D-ADA2725F12B9}" srcOrd="0" destOrd="0" parTransId="{F1812455-3C76-4C66-992A-660FFCAB20B1}" sibTransId="{F63A2959-7B54-4953-AE32-CE09EFC157B0}"/>
    <dgm:cxn modelId="{AF406A82-4427-F947-BCD1-521502631A2D}" type="presOf" srcId="{CD762ABD-F593-4AD2-8514-D84864E07FBF}" destId="{78E728D8-0CC3-3C44-B56B-0A18D4BD9612}" srcOrd="1" destOrd="0" presId="urn:microsoft.com/office/officeart/2016/7/layout/RepeatingBendingProcessNew"/>
    <dgm:cxn modelId="{CF5D3187-6352-4C45-85AF-20D2BC6DBA02}" type="presOf" srcId="{D809353B-732B-40BB-B248-77D86E59EBBA}" destId="{F77BE087-83CA-F94C-8264-952485E23A86}" srcOrd="0" destOrd="0" presId="urn:microsoft.com/office/officeart/2016/7/layout/RepeatingBendingProcessNew"/>
    <dgm:cxn modelId="{EC50458B-0F90-D949-84E7-2DC872030E2A}" type="presOf" srcId="{B2DC5503-50A5-4B33-850F-5D95BCBF570E}" destId="{211FD8F6-3A84-3D46-82F5-0165078554A1}" srcOrd="0" destOrd="0" presId="urn:microsoft.com/office/officeart/2016/7/layout/RepeatingBendingProcessNew"/>
    <dgm:cxn modelId="{ADBBDB91-62A9-7C4A-B69B-E501791D87B2}" type="presOf" srcId="{C8C2C53D-0A43-4618-A194-CA06A51C26B1}" destId="{4F66DE38-BFAE-DB41-A77C-017B26F7C5AC}" srcOrd="0" destOrd="0" presId="urn:microsoft.com/office/officeart/2016/7/layout/RepeatingBendingProcessNew"/>
    <dgm:cxn modelId="{8F814794-BAD1-8D45-9E4D-87CCA7B612D0}" type="presOf" srcId="{1469235F-AEBE-4499-9843-43D414D5AAFD}" destId="{8ED6D79C-6B7D-5640-BEE9-0DF9ABB1574F}" srcOrd="1" destOrd="0" presId="urn:microsoft.com/office/officeart/2016/7/layout/RepeatingBendingProcessNew"/>
    <dgm:cxn modelId="{23BDED9A-D43E-459D-A9F5-14F4F207C99D}" srcId="{C8C2C53D-0A43-4618-A194-CA06A51C26B1}" destId="{F18E1982-3426-4046-BA84-DBDC15065028}" srcOrd="4" destOrd="0" parTransId="{9AF3DAD5-D6E0-4DAD-9891-8B8B2BD876C2}" sibTransId="{85D086FE-CFE6-44CE-BB86-7540A4F5B33F}"/>
    <dgm:cxn modelId="{B24918AF-A803-0A40-9B1C-D5786275D180}" type="presOf" srcId="{B2DC5503-50A5-4B33-850F-5D95BCBF570E}" destId="{0C8DDB07-7C94-0F41-8E89-F46F3E972937}" srcOrd="1" destOrd="0" presId="urn:microsoft.com/office/officeart/2016/7/layout/RepeatingBendingProcessNew"/>
    <dgm:cxn modelId="{247C35BC-C4D2-BB42-9D0A-758ED688225C}" type="presOf" srcId="{8ABC8799-61B2-422C-8D9D-ADA2725F12B9}" destId="{E3A65A90-72EC-0445-8E56-8291D2B5B0A8}" srcOrd="0" destOrd="0" presId="urn:microsoft.com/office/officeart/2016/7/layout/RepeatingBendingProcessNew"/>
    <dgm:cxn modelId="{DB587ECA-9AB7-CF49-96EE-4BBF8982BA2E}" type="presOf" srcId="{F5D2D183-841D-4F18-81F6-A95CCFAC87C7}" destId="{3BFAB15F-21FC-CA4A-83A6-5886B8A4ED24}" srcOrd="0" destOrd="0" presId="urn:microsoft.com/office/officeart/2016/7/layout/RepeatingBendingProcessNew"/>
    <dgm:cxn modelId="{DC3ABED7-8C28-4340-8DCB-EA6ADC430DAB}" type="presOf" srcId="{1469235F-AEBE-4499-9843-43D414D5AAFD}" destId="{5E25C2D2-8368-F241-8200-489698CFAD6A}" srcOrd="0" destOrd="0" presId="urn:microsoft.com/office/officeart/2016/7/layout/RepeatingBendingProcessNew"/>
    <dgm:cxn modelId="{140225FA-92CB-8948-9647-DE99E62F0A44}" type="presOf" srcId="{F63A2959-7B54-4953-AE32-CE09EFC157B0}" destId="{9CA69D78-4E91-9143-B890-695506FA9AEF}" srcOrd="0" destOrd="0" presId="urn:microsoft.com/office/officeart/2016/7/layout/RepeatingBendingProcessNew"/>
    <dgm:cxn modelId="{F01477FA-B05D-024D-8C5F-282254221C0E}" type="presOf" srcId="{CD762ABD-F593-4AD2-8514-D84864E07FBF}" destId="{E93E68CD-8FAA-F842-8E37-E0DEE2CFA4A6}" srcOrd="0" destOrd="0" presId="urn:microsoft.com/office/officeart/2016/7/layout/RepeatingBendingProcessNew"/>
    <dgm:cxn modelId="{5CD4CD81-0BEA-534F-90DE-F35D4C72E574}" type="presParOf" srcId="{4F66DE38-BFAE-DB41-A77C-017B26F7C5AC}" destId="{E3A65A90-72EC-0445-8E56-8291D2B5B0A8}" srcOrd="0" destOrd="0" presId="urn:microsoft.com/office/officeart/2016/7/layout/RepeatingBendingProcessNew"/>
    <dgm:cxn modelId="{A41AFFF4-7E1B-0046-9363-B0FDCD513190}" type="presParOf" srcId="{4F66DE38-BFAE-DB41-A77C-017B26F7C5AC}" destId="{9CA69D78-4E91-9143-B890-695506FA9AEF}" srcOrd="1" destOrd="0" presId="urn:microsoft.com/office/officeart/2016/7/layout/RepeatingBendingProcessNew"/>
    <dgm:cxn modelId="{56894E71-649E-0248-8D0D-774DBA93EE76}" type="presParOf" srcId="{9CA69D78-4E91-9143-B890-695506FA9AEF}" destId="{B1EF4CB3-9E50-D74B-ACAE-46CCEABF1D59}" srcOrd="0" destOrd="0" presId="urn:microsoft.com/office/officeart/2016/7/layout/RepeatingBendingProcessNew"/>
    <dgm:cxn modelId="{69A6CD94-25DB-504E-9EEA-626BA51A35FA}" type="presParOf" srcId="{4F66DE38-BFAE-DB41-A77C-017B26F7C5AC}" destId="{3BFAB15F-21FC-CA4A-83A6-5886B8A4ED24}" srcOrd="2" destOrd="0" presId="urn:microsoft.com/office/officeart/2016/7/layout/RepeatingBendingProcessNew"/>
    <dgm:cxn modelId="{41857AD0-34D4-CE45-8848-416A551EB650}" type="presParOf" srcId="{4F66DE38-BFAE-DB41-A77C-017B26F7C5AC}" destId="{5E25C2D2-8368-F241-8200-489698CFAD6A}" srcOrd="3" destOrd="0" presId="urn:microsoft.com/office/officeart/2016/7/layout/RepeatingBendingProcessNew"/>
    <dgm:cxn modelId="{59A7AC86-38E1-CF45-9309-2CF33742A389}" type="presParOf" srcId="{5E25C2D2-8368-F241-8200-489698CFAD6A}" destId="{8ED6D79C-6B7D-5640-BEE9-0DF9ABB1574F}" srcOrd="0" destOrd="0" presId="urn:microsoft.com/office/officeart/2016/7/layout/RepeatingBendingProcessNew"/>
    <dgm:cxn modelId="{036563D8-298B-234D-ADC9-C34A58C93B62}" type="presParOf" srcId="{4F66DE38-BFAE-DB41-A77C-017B26F7C5AC}" destId="{7B1A4549-2150-B442-B488-AD2DA2D6E167}" srcOrd="4" destOrd="0" presId="urn:microsoft.com/office/officeart/2016/7/layout/RepeatingBendingProcessNew"/>
    <dgm:cxn modelId="{E67C3F39-638A-4641-92CE-2D1748F4AB7A}" type="presParOf" srcId="{4F66DE38-BFAE-DB41-A77C-017B26F7C5AC}" destId="{E93E68CD-8FAA-F842-8E37-E0DEE2CFA4A6}" srcOrd="5" destOrd="0" presId="urn:microsoft.com/office/officeart/2016/7/layout/RepeatingBendingProcessNew"/>
    <dgm:cxn modelId="{FF2E3E3F-B6DD-5A45-B07D-9323B2A5326F}" type="presParOf" srcId="{E93E68CD-8FAA-F842-8E37-E0DEE2CFA4A6}" destId="{78E728D8-0CC3-3C44-B56B-0A18D4BD9612}" srcOrd="0" destOrd="0" presId="urn:microsoft.com/office/officeart/2016/7/layout/RepeatingBendingProcessNew"/>
    <dgm:cxn modelId="{BDE70838-9B10-6E44-9A73-C0CFB7927CBB}" type="presParOf" srcId="{4F66DE38-BFAE-DB41-A77C-017B26F7C5AC}" destId="{F77BE087-83CA-F94C-8264-952485E23A86}" srcOrd="6" destOrd="0" presId="urn:microsoft.com/office/officeart/2016/7/layout/RepeatingBendingProcessNew"/>
    <dgm:cxn modelId="{D40B7E9B-BB51-9945-8E21-DC1426C566AD}" type="presParOf" srcId="{4F66DE38-BFAE-DB41-A77C-017B26F7C5AC}" destId="{211FD8F6-3A84-3D46-82F5-0165078554A1}" srcOrd="7" destOrd="0" presId="urn:microsoft.com/office/officeart/2016/7/layout/RepeatingBendingProcessNew"/>
    <dgm:cxn modelId="{E316676C-8B5A-7D45-BC6A-06A97535590E}" type="presParOf" srcId="{211FD8F6-3A84-3D46-82F5-0165078554A1}" destId="{0C8DDB07-7C94-0F41-8E89-F46F3E972937}" srcOrd="0" destOrd="0" presId="urn:microsoft.com/office/officeart/2016/7/layout/RepeatingBendingProcessNew"/>
    <dgm:cxn modelId="{3EE5C214-5728-F246-907F-FBCF6C569E93}" type="presParOf" srcId="{4F66DE38-BFAE-DB41-A77C-017B26F7C5AC}" destId="{AF94A42D-A945-F34D-A9DF-0F042E4834BD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A69D78-4E91-9143-B890-695506FA9AEF}">
      <dsp:nvSpPr>
        <dsp:cNvPr id="0" name=""/>
        <dsp:cNvSpPr/>
      </dsp:nvSpPr>
      <dsp:spPr>
        <a:xfrm>
          <a:off x="2902981" y="2002807"/>
          <a:ext cx="6357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5729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04187" y="2045195"/>
        <a:ext cx="33316" cy="6663"/>
      </dsp:txXfrm>
    </dsp:sp>
    <dsp:sp modelId="{E3A65A90-72EC-0445-8E56-8291D2B5B0A8}">
      <dsp:nvSpPr>
        <dsp:cNvPr id="0" name=""/>
        <dsp:cNvSpPr/>
      </dsp:nvSpPr>
      <dsp:spPr>
        <a:xfrm>
          <a:off x="7696" y="1179401"/>
          <a:ext cx="2897085" cy="17382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960" tIns="149012" rIns="141960" bIns="149012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Understand Customer Preferences</a:t>
          </a:r>
          <a:r>
            <a:rPr lang="en-US" sz="1700" b="0" i="0" kern="1200"/>
            <a:t>: Analyze Yelp reviews to reveal what outdoor enthusiasts value most.</a:t>
          </a:r>
          <a:endParaRPr lang="en-US" sz="1700" kern="1200"/>
        </a:p>
      </dsp:txBody>
      <dsp:txXfrm>
        <a:off x="7696" y="1179401"/>
        <a:ext cx="2897085" cy="1738251"/>
      </dsp:txXfrm>
    </dsp:sp>
    <dsp:sp modelId="{5E25C2D2-8368-F241-8200-489698CFAD6A}">
      <dsp:nvSpPr>
        <dsp:cNvPr id="0" name=""/>
        <dsp:cNvSpPr/>
      </dsp:nvSpPr>
      <dsp:spPr>
        <a:xfrm>
          <a:off x="6466396" y="2002807"/>
          <a:ext cx="6357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5729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767602" y="2045195"/>
        <a:ext cx="33316" cy="6663"/>
      </dsp:txXfrm>
    </dsp:sp>
    <dsp:sp modelId="{3BFAB15F-21FC-CA4A-83A6-5886B8A4ED24}">
      <dsp:nvSpPr>
        <dsp:cNvPr id="0" name=""/>
        <dsp:cNvSpPr/>
      </dsp:nvSpPr>
      <dsp:spPr>
        <a:xfrm>
          <a:off x="3571110" y="1179401"/>
          <a:ext cx="2897085" cy="17382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960" tIns="149012" rIns="141960" bIns="149012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Leverage Machine Learning &amp; NLP</a:t>
          </a:r>
          <a:r>
            <a:rPr lang="en-US" sz="1700" b="0" i="0" kern="1200"/>
            <a:t>: Use advanced analytics to extract insights from unstructured text data.</a:t>
          </a:r>
          <a:endParaRPr lang="en-US" sz="1700" kern="1200"/>
        </a:p>
      </dsp:txBody>
      <dsp:txXfrm>
        <a:off x="3571110" y="1179401"/>
        <a:ext cx="2897085" cy="1738251"/>
      </dsp:txXfrm>
    </dsp:sp>
    <dsp:sp modelId="{E93E68CD-8FAA-F842-8E37-E0DEE2CFA4A6}">
      <dsp:nvSpPr>
        <dsp:cNvPr id="0" name=""/>
        <dsp:cNvSpPr/>
      </dsp:nvSpPr>
      <dsp:spPr>
        <a:xfrm>
          <a:off x="1456238" y="2915852"/>
          <a:ext cx="7126829" cy="635729"/>
        </a:xfrm>
        <a:custGeom>
          <a:avLst/>
          <a:gdLst/>
          <a:ahLst/>
          <a:cxnLst/>
          <a:rect l="0" t="0" r="0" b="0"/>
          <a:pathLst>
            <a:path>
              <a:moveTo>
                <a:pt x="7126829" y="0"/>
              </a:moveTo>
              <a:lnTo>
                <a:pt x="7126829" y="334964"/>
              </a:lnTo>
              <a:lnTo>
                <a:pt x="0" y="334964"/>
              </a:lnTo>
              <a:lnTo>
                <a:pt x="0" y="635729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40705" y="3230385"/>
        <a:ext cx="357895" cy="6663"/>
      </dsp:txXfrm>
    </dsp:sp>
    <dsp:sp modelId="{7B1A4549-2150-B442-B488-AD2DA2D6E167}">
      <dsp:nvSpPr>
        <dsp:cNvPr id="0" name=""/>
        <dsp:cNvSpPr/>
      </dsp:nvSpPr>
      <dsp:spPr>
        <a:xfrm>
          <a:off x="7134525" y="1179401"/>
          <a:ext cx="2897085" cy="17382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960" tIns="149012" rIns="141960" bIns="149012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Predict Future Trends</a:t>
          </a:r>
          <a:r>
            <a:rPr lang="en-US" sz="1700" b="0" i="0" kern="1200"/>
            <a:t>: Identify shifts in consumer behavior to help businesses adapt and innovate.</a:t>
          </a:r>
          <a:endParaRPr lang="en-US" sz="1700" kern="1200"/>
        </a:p>
      </dsp:txBody>
      <dsp:txXfrm>
        <a:off x="7134525" y="1179401"/>
        <a:ext cx="2897085" cy="1738251"/>
      </dsp:txXfrm>
    </dsp:sp>
    <dsp:sp modelId="{211FD8F6-3A84-3D46-82F5-0165078554A1}">
      <dsp:nvSpPr>
        <dsp:cNvPr id="0" name=""/>
        <dsp:cNvSpPr/>
      </dsp:nvSpPr>
      <dsp:spPr>
        <a:xfrm>
          <a:off x="2902981" y="4407387"/>
          <a:ext cx="6357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5729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04187" y="4449776"/>
        <a:ext cx="33316" cy="6663"/>
      </dsp:txXfrm>
    </dsp:sp>
    <dsp:sp modelId="{F77BE087-83CA-F94C-8264-952485E23A86}">
      <dsp:nvSpPr>
        <dsp:cNvPr id="0" name=""/>
        <dsp:cNvSpPr/>
      </dsp:nvSpPr>
      <dsp:spPr>
        <a:xfrm>
          <a:off x="7696" y="3583982"/>
          <a:ext cx="2897085" cy="17382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960" tIns="149012" rIns="141960" bIns="149012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Support Data-Driven Decision Making</a:t>
          </a:r>
          <a:r>
            <a:rPr lang="en-US" sz="1700" b="0" i="0" kern="1200"/>
            <a:t>: Provide actionable recommendations for businesses, tourism boards, and investors.</a:t>
          </a:r>
          <a:endParaRPr lang="en-US" sz="1700" kern="1200"/>
        </a:p>
      </dsp:txBody>
      <dsp:txXfrm>
        <a:off x="7696" y="3583982"/>
        <a:ext cx="2897085" cy="1738251"/>
      </dsp:txXfrm>
    </dsp:sp>
    <dsp:sp modelId="{AF94A42D-A945-F34D-A9DF-0F042E4834BD}">
      <dsp:nvSpPr>
        <dsp:cNvPr id="0" name=""/>
        <dsp:cNvSpPr/>
      </dsp:nvSpPr>
      <dsp:spPr>
        <a:xfrm>
          <a:off x="3571110" y="3583982"/>
          <a:ext cx="2897085" cy="17382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960" tIns="149012" rIns="141960" bIns="149012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Enhance Customer Satisfaction</a:t>
          </a:r>
          <a:r>
            <a:rPr lang="en-US" sz="1700" b="0" i="0" kern="1200"/>
            <a:t>: Enable businesses to tailor experiences and improve service offerings based on data insights.</a:t>
          </a:r>
          <a:endParaRPr lang="en-US" sz="1700" kern="1200"/>
        </a:p>
      </dsp:txBody>
      <dsp:txXfrm>
        <a:off x="3571110" y="3583982"/>
        <a:ext cx="2897085" cy="17382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3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26.sv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5.svg"/><Relationship Id="rId7" Type="http://schemas.openxmlformats.org/officeDocument/2006/relationships/image" Target="../media/image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26.sv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4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26.sv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5.svg"/><Relationship Id="rId7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26.svg"/><Relationship Id="rId10" Type="http://schemas.openxmlformats.org/officeDocument/2006/relationships/image" Target="../media/image31.svg"/><Relationship Id="rId4" Type="http://schemas.openxmlformats.org/officeDocument/2006/relationships/image" Target="../media/image21.pn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3.png"/><Relationship Id="rId7" Type="http://schemas.openxmlformats.org/officeDocument/2006/relationships/image" Target="../media/image19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13.png"/><Relationship Id="rId4" Type="http://schemas.openxmlformats.org/officeDocument/2006/relationships/image" Target="../media/image2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2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microsoft.com/office/2007/relationships/diagramDrawing" Target="../diagrams/drawing1.xml"/><Relationship Id="rId3" Type="http://schemas.openxmlformats.org/officeDocument/2006/relationships/image" Target="../media/image25.svg"/><Relationship Id="rId7" Type="http://schemas.openxmlformats.org/officeDocument/2006/relationships/image" Target="../media/image27.svg"/><Relationship Id="rId12" Type="http://schemas.openxmlformats.org/officeDocument/2006/relationships/diagramColors" Target="../diagrams/colors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26.svg"/><Relationship Id="rId10" Type="http://schemas.openxmlformats.org/officeDocument/2006/relationships/diagramLayout" Target="../diagrams/layout1.xml"/><Relationship Id="rId4" Type="http://schemas.openxmlformats.org/officeDocument/2006/relationships/image" Target="../media/image21.png"/><Relationship Id="rId9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4.svg"/><Relationship Id="rId7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29.jpeg"/><Relationship Id="rId9" Type="http://schemas.openxmlformats.org/officeDocument/2006/relationships/image" Target="../media/image3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svg"/><Relationship Id="rId7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19.png"/><Relationship Id="rId4" Type="http://schemas.openxmlformats.org/officeDocument/2006/relationships/image" Target="../media/image3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5.svg"/><Relationship Id="rId7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26.sv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357133"/>
            <a:ext cx="22440828" cy="9364149"/>
            <a:chOff x="0" y="0"/>
            <a:chExt cx="29921104" cy="124855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490" t="21115" r="31961" b="36578"/>
            <a:stretch>
              <a:fillRect/>
            </a:stretch>
          </p:blipFill>
          <p:spPr>
            <a:xfrm flipH="1">
              <a:off x="0" y="0"/>
              <a:ext cx="29921104" cy="12485533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2763627" y="1532152"/>
            <a:ext cx="7222697" cy="7222697"/>
          </a:xfrm>
          <a:custGeom>
            <a:avLst/>
            <a:gdLst/>
            <a:ahLst/>
            <a:cxnLst/>
            <a:rect l="l" t="t" r="r" b="b"/>
            <a:pathLst>
              <a:path w="7222697" h="7222697">
                <a:moveTo>
                  <a:pt x="0" y="0"/>
                </a:moveTo>
                <a:lnTo>
                  <a:pt x="7222696" y="0"/>
                </a:lnTo>
                <a:lnTo>
                  <a:pt x="7222696" y="7222696"/>
                </a:lnTo>
                <a:lnTo>
                  <a:pt x="0" y="72226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0" y="5727032"/>
            <a:ext cx="18288000" cy="4559968"/>
            <a:chOff x="0" y="0"/>
            <a:chExt cx="24384000" cy="607995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/>
            <a:srcRect t="11932" b="11932"/>
            <a:stretch>
              <a:fillRect/>
            </a:stretch>
          </p:blipFill>
          <p:spPr>
            <a:xfrm>
              <a:off x="0" y="0"/>
              <a:ext cx="24384000" cy="6079957"/>
            </a:xfrm>
            <a:prstGeom prst="rect">
              <a:avLst/>
            </a:prstGeom>
          </p:spPr>
        </p:pic>
      </p:grpSp>
      <p:grpSp>
        <p:nvGrpSpPr>
          <p:cNvPr id="7" name="Group 7"/>
          <p:cNvGrpSpPr>
            <a:grpSpLocks noChangeAspect="1"/>
          </p:cNvGrpSpPr>
          <p:nvPr/>
        </p:nvGrpSpPr>
        <p:grpSpPr>
          <a:xfrm rot="-1524574">
            <a:off x="7623658" y="1994137"/>
            <a:ext cx="2790897" cy="3715714"/>
            <a:chOff x="0" y="0"/>
            <a:chExt cx="3663950" cy="4878070"/>
          </a:xfrm>
        </p:grpSpPr>
        <p:sp>
          <p:nvSpPr>
            <p:cNvPr id="8" name="Freeform 8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6"/>
              <a:stretch>
                <a:fillRect l="-39378" r="-6095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9986323" y="776125"/>
            <a:ext cx="2790897" cy="3715714"/>
            <a:chOff x="0" y="0"/>
            <a:chExt cx="3663950" cy="4878070"/>
          </a:xfrm>
        </p:grpSpPr>
        <p:sp>
          <p:nvSpPr>
            <p:cNvPr id="11" name="Freeform 11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7"/>
              <a:stretch>
                <a:fillRect l="-145899" t="-17047" r="-59518" b="-3512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 rot="1496622">
            <a:off x="12035117" y="1997979"/>
            <a:ext cx="2790897" cy="3715714"/>
            <a:chOff x="0" y="0"/>
            <a:chExt cx="3663950" cy="4878070"/>
          </a:xfrm>
        </p:grpSpPr>
        <p:sp>
          <p:nvSpPr>
            <p:cNvPr id="14" name="Freeform 14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8"/>
              <a:stretch>
                <a:fillRect l="-93193" t="-51425" r="-1124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Freeform 16"/>
          <p:cNvSpPr/>
          <p:nvPr/>
        </p:nvSpPr>
        <p:spPr>
          <a:xfrm rot="-233705">
            <a:off x="4767328" y="4463558"/>
            <a:ext cx="12906171" cy="4081576"/>
          </a:xfrm>
          <a:custGeom>
            <a:avLst/>
            <a:gdLst/>
            <a:ahLst/>
            <a:cxnLst/>
            <a:rect l="l" t="t" r="r" b="b"/>
            <a:pathLst>
              <a:path w="12906171" h="4081576">
                <a:moveTo>
                  <a:pt x="0" y="0"/>
                </a:moveTo>
                <a:lnTo>
                  <a:pt x="12906171" y="0"/>
                </a:lnTo>
                <a:lnTo>
                  <a:pt x="12906171" y="4081577"/>
                </a:lnTo>
                <a:lnTo>
                  <a:pt x="0" y="40815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4767328" y="4463558"/>
            <a:ext cx="12906171" cy="4081576"/>
          </a:xfrm>
          <a:custGeom>
            <a:avLst/>
            <a:gdLst/>
            <a:ahLst/>
            <a:cxnLst/>
            <a:rect l="l" t="t" r="r" b="b"/>
            <a:pathLst>
              <a:path w="12906171" h="4081576">
                <a:moveTo>
                  <a:pt x="0" y="0"/>
                </a:moveTo>
                <a:lnTo>
                  <a:pt x="12906171" y="0"/>
                </a:lnTo>
                <a:lnTo>
                  <a:pt x="12906171" y="4081577"/>
                </a:lnTo>
                <a:lnTo>
                  <a:pt x="0" y="408157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5692702" y="4980754"/>
            <a:ext cx="11055423" cy="2482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6"/>
              </a:lnSpc>
            </a:pPr>
            <a:r>
              <a:rPr lang="en-US" sz="5860" b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Outdoor Activities and  Adventure Trends</a:t>
            </a:r>
          </a:p>
          <a:p>
            <a:pPr algn="ctr">
              <a:lnSpc>
                <a:spcPts val="6446"/>
              </a:lnSpc>
            </a:pPr>
            <a:endParaRPr lang="en-US" sz="5860" b="1">
              <a:solidFill>
                <a:srgbClr val="FFFF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992379" y="6609097"/>
            <a:ext cx="6456071" cy="605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20"/>
              </a:lnSpc>
            </a:pPr>
            <a:r>
              <a:rPr lang="en-US" sz="3514">
                <a:solidFill>
                  <a:srgbClr val="FFFFFF"/>
                </a:solidFill>
                <a:latin typeface="Blinker"/>
                <a:ea typeface="Blinker"/>
                <a:cs typeface="Blinker"/>
                <a:sym typeface="Blinker"/>
              </a:rPr>
              <a:t>Presented By 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092361" y="7156321"/>
            <a:ext cx="7968766" cy="1102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51"/>
              </a:lnSpc>
            </a:pPr>
            <a:r>
              <a:rPr lang="en-US" sz="6465">
                <a:solidFill>
                  <a:srgbClr val="FFFFFF"/>
                </a:solidFill>
                <a:latin typeface="Blinker"/>
                <a:ea typeface="Blinker"/>
                <a:cs typeface="Blinker"/>
                <a:sym typeface="Blinker"/>
              </a:rPr>
              <a:t>TEAM 113</a:t>
            </a:r>
          </a:p>
        </p:txBody>
      </p:sp>
      <p:sp>
        <p:nvSpPr>
          <p:cNvPr id="21" name="Freeform 21"/>
          <p:cNvSpPr/>
          <p:nvPr/>
        </p:nvSpPr>
        <p:spPr>
          <a:xfrm>
            <a:off x="15599057" y="6504347"/>
            <a:ext cx="2074443" cy="2074443"/>
          </a:xfrm>
          <a:custGeom>
            <a:avLst/>
            <a:gdLst/>
            <a:ahLst/>
            <a:cxnLst/>
            <a:rect l="l" t="t" r="r" b="b"/>
            <a:pathLst>
              <a:path w="2074443" h="2074443">
                <a:moveTo>
                  <a:pt x="0" y="0"/>
                </a:moveTo>
                <a:lnTo>
                  <a:pt x="2074442" y="0"/>
                </a:lnTo>
                <a:lnTo>
                  <a:pt x="2074442" y="2074442"/>
                </a:lnTo>
                <a:lnTo>
                  <a:pt x="0" y="20744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-1543050" y="5256606"/>
            <a:ext cx="5881854" cy="1036014"/>
            <a:chOff x="0" y="0"/>
            <a:chExt cx="1549130" cy="27286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49130" cy="272860"/>
            </a:xfrm>
            <a:custGeom>
              <a:avLst/>
              <a:gdLst/>
              <a:ahLst/>
              <a:cxnLst/>
              <a:rect l="l" t="t" r="r" b="b"/>
              <a:pathLst>
                <a:path w="1549130" h="272860">
                  <a:moveTo>
                    <a:pt x="203200" y="0"/>
                  </a:moveTo>
                  <a:lnTo>
                    <a:pt x="1549130" y="0"/>
                  </a:lnTo>
                  <a:lnTo>
                    <a:pt x="1345930" y="272860"/>
                  </a:lnTo>
                  <a:lnTo>
                    <a:pt x="0" y="27286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1600" y="-38100"/>
              <a:ext cx="1345930" cy="31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-1912227" y="5468333"/>
            <a:ext cx="5881854" cy="1036014"/>
            <a:chOff x="0" y="0"/>
            <a:chExt cx="1549130" cy="27286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549130" cy="272860"/>
            </a:xfrm>
            <a:custGeom>
              <a:avLst/>
              <a:gdLst/>
              <a:ahLst/>
              <a:cxnLst/>
              <a:rect l="l" t="t" r="r" b="b"/>
              <a:pathLst>
                <a:path w="1549130" h="272860">
                  <a:moveTo>
                    <a:pt x="203200" y="0"/>
                  </a:moveTo>
                  <a:lnTo>
                    <a:pt x="1549130" y="0"/>
                  </a:lnTo>
                  <a:lnTo>
                    <a:pt x="1345930" y="272860"/>
                  </a:lnTo>
                  <a:lnTo>
                    <a:pt x="0" y="27286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8298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01600" y="-38100"/>
              <a:ext cx="1345930" cy="31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7A0B9-788E-E086-3A62-CEDBBC5C6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>
            <a:extLst>
              <a:ext uri="{FF2B5EF4-FFF2-40B4-BE49-F238E27FC236}">
                <a16:creationId xmlns:a16="http://schemas.microsoft.com/office/drawing/2014/main" id="{659A608A-8911-6CD7-2C9B-43C7F0F5E16B}"/>
              </a:ext>
            </a:extLst>
          </p:cNvPr>
          <p:cNvSpPr/>
          <p:nvPr/>
        </p:nvSpPr>
        <p:spPr>
          <a:xfrm rot="-10800000">
            <a:off x="551661" y="465649"/>
            <a:ext cx="1594820" cy="1380245"/>
          </a:xfrm>
          <a:custGeom>
            <a:avLst/>
            <a:gdLst/>
            <a:ahLst/>
            <a:cxnLst/>
            <a:rect l="l" t="t" r="r" b="b"/>
            <a:pathLst>
              <a:path w="1594820" h="1380245">
                <a:moveTo>
                  <a:pt x="0" y="0"/>
                </a:moveTo>
                <a:lnTo>
                  <a:pt x="1594821" y="0"/>
                </a:lnTo>
                <a:lnTo>
                  <a:pt x="1594821" y="1380244"/>
                </a:lnTo>
                <a:lnTo>
                  <a:pt x="0" y="1380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F3323C7A-BB0C-9C3A-4875-679467D52107}"/>
              </a:ext>
            </a:extLst>
          </p:cNvPr>
          <p:cNvGrpSpPr/>
          <p:nvPr/>
        </p:nvGrpSpPr>
        <p:grpSpPr>
          <a:xfrm>
            <a:off x="1349071" y="698654"/>
            <a:ext cx="1728967" cy="697097"/>
            <a:chOff x="0" y="0"/>
            <a:chExt cx="455366" cy="183598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12D2FF3-A06D-6FD6-38C9-59C4F2D0171F}"/>
                </a:ext>
              </a:extLst>
            </p:cNvPr>
            <p:cNvSpPr/>
            <p:nvPr/>
          </p:nvSpPr>
          <p:spPr>
            <a:xfrm>
              <a:off x="0" y="0"/>
              <a:ext cx="455366" cy="183598"/>
            </a:xfrm>
            <a:custGeom>
              <a:avLst/>
              <a:gdLst/>
              <a:ahLst/>
              <a:cxnLst/>
              <a:rect l="l" t="t" r="r" b="b"/>
              <a:pathLst>
                <a:path w="455366" h="183598">
                  <a:moveTo>
                    <a:pt x="0" y="0"/>
                  </a:moveTo>
                  <a:lnTo>
                    <a:pt x="455366" y="0"/>
                  </a:lnTo>
                  <a:lnTo>
                    <a:pt x="455366" y="183598"/>
                  </a:lnTo>
                  <a:lnTo>
                    <a:pt x="0" y="1835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7C655867-FFB9-00EE-D0D5-610DC13D8302}"/>
                </a:ext>
              </a:extLst>
            </p:cNvPr>
            <p:cNvSpPr txBox="1"/>
            <p:nvPr/>
          </p:nvSpPr>
          <p:spPr>
            <a:xfrm>
              <a:off x="0" y="-57150"/>
              <a:ext cx="455366" cy="240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5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B16F012A-0280-FD25-5090-AD9151438C42}"/>
              </a:ext>
            </a:extLst>
          </p:cNvPr>
          <p:cNvSpPr/>
          <p:nvPr/>
        </p:nvSpPr>
        <p:spPr>
          <a:xfrm flipV="1">
            <a:off x="0" y="8730720"/>
            <a:ext cx="7315200" cy="1773936"/>
          </a:xfrm>
          <a:custGeom>
            <a:avLst/>
            <a:gdLst/>
            <a:ahLst/>
            <a:cxnLst/>
            <a:rect l="l" t="t" r="r" b="b"/>
            <a:pathLst>
              <a:path w="7315200" h="1773936">
                <a:moveTo>
                  <a:pt x="0" y="1773936"/>
                </a:moveTo>
                <a:lnTo>
                  <a:pt x="7315200" y="1773936"/>
                </a:lnTo>
                <a:lnTo>
                  <a:pt x="7315200" y="0"/>
                </a:lnTo>
                <a:lnTo>
                  <a:pt x="0" y="0"/>
                </a:lnTo>
                <a:lnTo>
                  <a:pt x="0" y="177393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8C6FAB72-1E3F-DDA1-3DC2-E1BC9506C208}"/>
              </a:ext>
            </a:extLst>
          </p:cNvPr>
          <p:cNvSpPr txBox="1"/>
          <p:nvPr/>
        </p:nvSpPr>
        <p:spPr>
          <a:xfrm>
            <a:off x="1721695" y="627667"/>
            <a:ext cx="11206943" cy="1915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6000">
                <a:solidFill>
                  <a:srgbClr val="5271FC"/>
                </a:solidFill>
                <a:ea typeface="+mn-lt"/>
                <a:cs typeface="+mn-lt"/>
              </a:rPr>
              <a:t>FINDINGS &amp; VISUALIZATIONS</a:t>
            </a:r>
            <a:endParaRPr lang="en-US" sz="6000"/>
          </a:p>
          <a:p>
            <a:pPr>
              <a:lnSpc>
                <a:spcPts val="8404"/>
              </a:lnSpc>
            </a:pPr>
            <a:endParaRPr lang="en-US" sz="6000">
              <a:solidFill>
                <a:srgbClr val="5271FC"/>
              </a:solidFill>
              <a:latin typeface="Blinker"/>
              <a:ea typeface="Blinker"/>
              <a:cs typeface="Blinker"/>
            </a:endParaRP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82275265-530A-F39D-3739-1430A4884BA6}"/>
              </a:ext>
            </a:extLst>
          </p:cNvPr>
          <p:cNvSpPr/>
          <p:nvPr/>
        </p:nvSpPr>
        <p:spPr>
          <a:xfrm>
            <a:off x="10972800" y="-188314"/>
            <a:ext cx="7315200" cy="1773936"/>
          </a:xfrm>
          <a:custGeom>
            <a:avLst/>
            <a:gdLst/>
            <a:ahLst/>
            <a:cxnLst/>
            <a:rect l="l" t="t" r="r" b="b"/>
            <a:pathLst>
              <a:path w="7315200" h="1773936">
                <a:moveTo>
                  <a:pt x="0" y="0"/>
                </a:moveTo>
                <a:lnTo>
                  <a:pt x="7315200" y="0"/>
                </a:lnTo>
                <a:lnTo>
                  <a:pt x="7315200" y="1773936"/>
                </a:lnTo>
                <a:lnTo>
                  <a:pt x="0" y="17739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" name="Picture 1" descr="A graph of a number of reviews&#10;&#10;AI-generated content may be incorrect.">
            <a:extLst>
              <a:ext uri="{FF2B5EF4-FFF2-40B4-BE49-F238E27FC236}">
                <a16:creationId xmlns:a16="http://schemas.microsoft.com/office/drawing/2014/main" id="{3D5332FA-632C-7332-259B-379F0623C1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0509" y="1660790"/>
            <a:ext cx="10783738" cy="4271311"/>
          </a:xfrm>
          <a:prstGeom prst="rect">
            <a:avLst/>
          </a:prstGeom>
        </p:spPr>
      </p:pic>
      <p:pic>
        <p:nvPicPr>
          <p:cNvPr id="3" name="Picture 2" descr="A graph of a number of states&#10;&#10;AI-generated content may be incorrect.">
            <a:extLst>
              <a:ext uri="{FF2B5EF4-FFF2-40B4-BE49-F238E27FC236}">
                <a16:creationId xmlns:a16="http://schemas.microsoft.com/office/drawing/2014/main" id="{AB09BB5A-38BA-5E8B-EA2A-1BF5AA3C6A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3800" y="5872060"/>
            <a:ext cx="10556783" cy="441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58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0C0FD-71D0-1A23-8099-3CE1F8F56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D532DAD6-8307-42BC-0D12-F8EB6B347414}"/>
              </a:ext>
            </a:extLst>
          </p:cNvPr>
          <p:cNvSpPr txBox="1"/>
          <p:nvPr/>
        </p:nvSpPr>
        <p:spPr>
          <a:xfrm>
            <a:off x="10039720" y="9670236"/>
            <a:ext cx="6018951" cy="423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4"/>
              </a:lnSpc>
            </a:pPr>
            <a:r>
              <a:rPr lang="en-US" sz="2453">
                <a:solidFill>
                  <a:srgbClr val="FFFFFF"/>
                </a:solidFill>
                <a:latin typeface="Blinker"/>
                <a:ea typeface="Blinker"/>
                <a:cs typeface="Blinker"/>
                <a:sym typeface="Blinker"/>
              </a:rPr>
              <a:t>Presentation By Juliana Silva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E5EF242C-4134-BCAA-6F58-E136DB6E8E24}"/>
              </a:ext>
            </a:extLst>
          </p:cNvPr>
          <p:cNvSpPr txBox="1"/>
          <p:nvPr/>
        </p:nvSpPr>
        <p:spPr>
          <a:xfrm>
            <a:off x="1081236" y="1835799"/>
            <a:ext cx="15668236" cy="8681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>
                <a:solidFill>
                  <a:srgbClr val="000000"/>
                </a:solidFill>
                <a:ea typeface="+mn-lt"/>
                <a:cs typeface="+mn-lt"/>
                <a:sym typeface="Blinker"/>
              </a:rPr>
              <a:t>Top States by Average Star Rating</a:t>
            </a:r>
            <a:endParaRPr lang="en-US" sz="2800" b="1">
              <a:ea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ea typeface="+mn-lt"/>
                <a:cs typeface="+mn-lt"/>
                <a:sym typeface="Blinker"/>
              </a:rPr>
              <a:t>California (CA) and Louisiana (LA) lead in average ratings, indicating higher customer satisfaction in outdoor activities.</a:t>
            </a:r>
            <a:endParaRPr lang="en-US" sz="2800">
              <a:solidFill>
                <a:srgbClr val="000000"/>
              </a:solidFill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ea typeface="+mn-lt"/>
                <a:cs typeface="+mn-lt"/>
                <a:sym typeface="Blinker"/>
              </a:rPr>
              <a:t>Most states in the top 10 have an average rating above 4.0, showing a generally positive sentiment.</a:t>
            </a:r>
            <a:endParaRPr lang="en-US" sz="2800">
              <a:solidFill>
                <a:srgbClr val="000000"/>
              </a:solidFill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ea typeface="+mn-lt"/>
                <a:cs typeface="+mn-lt"/>
                <a:sym typeface="Blinker"/>
              </a:rPr>
              <a:t>Nevada (NV) and Pennsylvania (PA) have slightly lower ratings, suggesting room for improvement in outdoor business offerings.</a:t>
            </a:r>
            <a:endParaRPr lang="en-US" sz="2800">
              <a:ea typeface="+mn-lt"/>
              <a:cs typeface="+mn-lt"/>
            </a:endParaRPr>
          </a:p>
          <a:p>
            <a:r>
              <a:rPr lang="en-US" sz="2800" b="1">
                <a:solidFill>
                  <a:srgbClr val="000000"/>
                </a:solidFill>
                <a:ea typeface="+mn-lt"/>
                <a:cs typeface="+mn-lt"/>
                <a:sym typeface="Blinker"/>
              </a:rPr>
              <a:t>Top States by Number of Reviews</a:t>
            </a:r>
            <a:endParaRPr lang="en-US" sz="2800" b="1">
              <a:ea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ea typeface="+mn-lt"/>
                <a:cs typeface="+mn-lt"/>
                <a:sym typeface="Blinker"/>
              </a:rPr>
              <a:t>Florida (FL) dominates in review count, indicating high customer engagement in outdoor activities.</a:t>
            </a:r>
            <a:endParaRPr lang="en-US" sz="2800">
              <a:solidFill>
                <a:srgbClr val="000000"/>
              </a:solidFill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ea typeface="+mn-lt"/>
                <a:cs typeface="+mn-lt"/>
                <a:sym typeface="Blinker"/>
              </a:rPr>
              <a:t>Pennsylvania (PA) and Missouri (MO) also have strong review volumes, suggesting popular tourist destinations in these states.</a:t>
            </a:r>
            <a:endParaRPr lang="en-US" sz="2800">
              <a:solidFill>
                <a:srgbClr val="000000"/>
              </a:solidFill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ea typeface="+mn-lt"/>
                <a:cs typeface="+mn-lt"/>
                <a:sym typeface="Blinker"/>
              </a:rPr>
              <a:t>California (CA) appears in both top-rated and most-reviewed states, reinforcing its position as a key location for outdoor experiences.</a:t>
            </a:r>
            <a:endParaRPr lang="en-US" sz="2800">
              <a:ea typeface="+mn-lt"/>
              <a:cs typeface="+mn-lt"/>
            </a:endParaRPr>
          </a:p>
          <a:p>
            <a:r>
              <a:rPr lang="en-US" sz="2800" b="1">
                <a:solidFill>
                  <a:srgbClr val="000000"/>
                </a:solidFill>
                <a:ea typeface="+mn-lt"/>
                <a:cs typeface="+mn-lt"/>
                <a:sym typeface="Blinker"/>
              </a:rPr>
              <a:t>Key Insights for Businesses &amp; Tourism</a:t>
            </a:r>
            <a:endParaRPr lang="en-US" sz="2800" b="1">
              <a:solidFill>
                <a:srgbClr val="000000"/>
              </a:solidFill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ea typeface="+mn-lt"/>
                <a:cs typeface="+mn-lt"/>
                <a:sym typeface="Blinker"/>
              </a:rPr>
              <a:t>High review counts do not always correlate with the highest ratings, meaning businesses must focus on service quality as well as engagement.</a:t>
            </a:r>
            <a:endParaRPr lang="en-US" sz="2800">
              <a:solidFill>
                <a:srgbClr val="000000"/>
              </a:solidFill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ea typeface="+mn-lt"/>
                <a:cs typeface="+mn-lt"/>
                <a:sym typeface="Blinker"/>
              </a:rPr>
              <a:t>States with lower ratings but high review counts (e.g., PA, NV) present opportunities for businesses to enhance their offerings.</a:t>
            </a:r>
            <a:endParaRPr lang="en-US" sz="2800">
              <a:solidFill>
                <a:srgbClr val="000000"/>
              </a:solidFill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ea typeface="+mn-lt"/>
                <a:cs typeface="+mn-lt"/>
                <a:sym typeface="Blinker"/>
              </a:rPr>
              <a:t>Tourism boards can leverage these insights to promote high-rated states and improve services in lower-rated locations.</a:t>
            </a:r>
            <a:endParaRPr lang="en-US" sz="2800">
              <a:ea typeface="+mn-lt"/>
              <a:cs typeface="+mn-lt"/>
            </a:endParaRPr>
          </a:p>
          <a:p>
            <a:pPr algn="l">
              <a:lnSpc>
                <a:spcPts val="4199"/>
              </a:lnSpc>
            </a:pPr>
            <a:endParaRPr lang="en-US" sz="2950">
              <a:solidFill>
                <a:srgbClr val="000000"/>
              </a:solidFill>
              <a:latin typeface="Blinker"/>
              <a:ea typeface="Blinker"/>
              <a:cs typeface="Blinker"/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4AF2DA65-558C-5B01-A2EE-89CE4FA58DE3}"/>
              </a:ext>
            </a:extLst>
          </p:cNvPr>
          <p:cNvSpPr/>
          <p:nvPr/>
        </p:nvSpPr>
        <p:spPr>
          <a:xfrm>
            <a:off x="16594978" y="211917"/>
            <a:ext cx="1274144" cy="1884131"/>
          </a:xfrm>
          <a:custGeom>
            <a:avLst/>
            <a:gdLst/>
            <a:ahLst/>
            <a:cxnLst/>
            <a:rect l="l" t="t" r="r" b="b"/>
            <a:pathLst>
              <a:path w="1274144" h="1884131">
                <a:moveTo>
                  <a:pt x="0" y="0"/>
                </a:moveTo>
                <a:lnTo>
                  <a:pt x="1274143" y="0"/>
                </a:lnTo>
                <a:lnTo>
                  <a:pt x="1274143" y="1884131"/>
                </a:lnTo>
                <a:lnTo>
                  <a:pt x="0" y="18841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6CA8B211-C01F-2A2A-7AE4-9EFD3B24E103}"/>
              </a:ext>
            </a:extLst>
          </p:cNvPr>
          <p:cNvSpPr/>
          <p:nvPr/>
        </p:nvSpPr>
        <p:spPr>
          <a:xfrm rot="10800000">
            <a:off x="551661" y="465649"/>
            <a:ext cx="1594820" cy="1380245"/>
          </a:xfrm>
          <a:custGeom>
            <a:avLst/>
            <a:gdLst/>
            <a:ahLst/>
            <a:cxnLst/>
            <a:rect l="l" t="t" r="r" b="b"/>
            <a:pathLst>
              <a:path w="1594820" h="1380245">
                <a:moveTo>
                  <a:pt x="0" y="0"/>
                </a:moveTo>
                <a:lnTo>
                  <a:pt x="1594821" y="0"/>
                </a:lnTo>
                <a:lnTo>
                  <a:pt x="1594821" y="1380244"/>
                </a:lnTo>
                <a:lnTo>
                  <a:pt x="0" y="1380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8">
            <a:extLst>
              <a:ext uri="{FF2B5EF4-FFF2-40B4-BE49-F238E27FC236}">
                <a16:creationId xmlns:a16="http://schemas.microsoft.com/office/drawing/2014/main" id="{AA955AD7-D094-D90C-7564-A8C00380890F}"/>
              </a:ext>
            </a:extLst>
          </p:cNvPr>
          <p:cNvGrpSpPr/>
          <p:nvPr/>
        </p:nvGrpSpPr>
        <p:grpSpPr>
          <a:xfrm>
            <a:off x="1349071" y="481663"/>
            <a:ext cx="1728967" cy="914088"/>
            <a:chOff x="0" y="-57150"/>
            <a:chExt cx="455366" cy="240748"/>
          </a:xfrm>
        </p:grpSpPr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095A8001-6AF6-6F86-7665-9204B69E77FC}"/>
                </a:ext>
              </a:extLst>
            </p:cNvPr>
            <p:cNvSpPr/>
            <p:nvPr/>
          </p:nvSpPr>
          <p:spPr>
            <a:xfrm>
              <a:off x="0" y="0"/>
              <a:ext cx="455366" cy="183598"/>
            </a:xfrm>
            <a:custGeom>
              <a:avLst/>
              <a:gdLst/>
              <a:ahLst/>
              <a:cxnLst/>
              <a:rect l="l" t="t" r="r" b="b"/>
              <a:pathLst>
                <a:path w="455366" h="183598">
                  <a:moveTo>
                    <a:pt x="0" y="0"/>
                  </a:moveTo>
                  <a:lnTo>
                    <a:pt x="455366" y="0"/>
                  </a:lnTo>
                  <a:lnTo>
                    <a:pt x="455366" y="183598"/>
                  </a:lnTo>
                  <a:lnTo>
                    <a:pt x="0" y="1835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10">
              <a:extLst>
                <a:ext uri="{FF2B5EF4-FFF2-40B4-BE49-F238E27FC236}">
                  <a16:creationId xmlns:a16="http://schemas.microsoft.com/office/drawing/2014/main" id="{7175FA38-28A2-A120-06EB-21F1F6CDC7DC}"/>
                </a:ext>
              </a:extLst>
            </p:cNvPr>
            <p:cNvSpPr txBox="1"/>
            <p:nvPr/>
          </p:nvSpPr>
          <p:spPr>
            <a:xfrm>
              <a:off x="0" y="-57150"/>
              <a:ext cx="455366" cy="240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5"/>
                </a:lnSpc>
              </a:pPr>
              <a:endParaRPr/>
            </a:p>
          </p:txBody>
        </p:sp>
      </p:grpSp>
      <p:sp>
        <p:nvSpPr>
          <p:cNvPr id="25" name="TextBox 13">
            <a:extLst>
              <a:ext uri="{FF2B5EF4-FFF2-40B4-BE49-F238E27FC236}">
                <a16:creationId xmlns:a16="http://schemas.microsoft.com/office/drawing/2014/main" id="{AF972E07-32A4-1AA0-9913-858B8881A6F1}"/>
              </a:ext>
            </a:extLst>
          </p:cNvPr>
          <p:cNvSpPr txBox="1"/>
          <p:nvPr/>
        </p:nvSpPr>
        <p:spPr>
          <a:xfrm>
            <a:off x="1618533" y="649527"/>
            <a:ext cx="11206943" cy="1915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6000">
                <a:solidFill>
                  <a:srgbClr val="5271FC"/>
                </a:solidFill>
                <a:ea typeface="+mn-lt"/>
                <a:cs typeface="+mn-lt"/>
              </a:rPr>
              <a:t>FINDINGS &amp; VISUALIZATIONS</a:t>
            </a:r>
            <a:endParaRPr lang="en-US" sz="6000"/>
          </a:p>
          <a:p>
            <a:pPr>
              <a:lnSpc>
                <a:spcPts val="8404"/>
              </a:lnSpc>
            </a:pPr>
            <a:endParaRPr lang="en-US" sz="6000">
              <a:solidFill>
                <a:srgbClr val="5271FC"/>
              </a:solidFill>
              <a:latin typeface="Blinker"/>
              <a:ea typeface="Blinker"/>
              <a:cs typeface="Blinker"/>
            </a:endParaRPr>
          </a:p>
        </p:txBody>
      </p:sp>
    </p:spTree>
    <p:extLst>
      <p:ext uri="{BB962C8B-B14F-4D97-AF65-F5344CB8AC3E}">
        <p14:creationId xmlns:p14="http://schemas.microsoft.com/office/powerpoint/2010/main" val="3232307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15E50-9A59-6656-B2C8-E4FBE28B8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>
            <a:extLst>
              <a:ext uri="{FF2B5EF4-FFF2-40B4-BE49-F238E27FC236}">
                <a16:creationId xmlns:a16="http://schemas.microsoft.com/office/drawing/2014/main" id="{AE2625A0-747C-507D-7081-3CE09668A8EC}"/>
              </a:ext>
            </a:extLst>
          </p:cNvPr>
          <p:cNvSpPr/>
          <p:nvPr/>
        </p:nvSpPr>
        <p:spPr>
          <a:xfrm rot="-10800000">
            <a:off x="551661" y="465649"/>
            <a:ext cx="1594820" cy="1380245"/>
          </a:xfrm>
          <a:custGeom>
            <a:avLst/>
            <a:gdLst/>
            <a:ahLst/>
            <a:cxnLst/>
            <a:rect l="l" t="t" r="r" b="b"/>
            <a:pathLst>
              <a:path w="1594820" h="1380245">
                <a:moveTo>
                  <a:pt x="0" y="0"/>
                </a:moveTo>
                <a:lnTo>
                  <a:pt x="1594821" y="0"/>
                </a:lnTo>
                <a:lnTo>
                  <a:pt x="1594821" y="1380244"/>
                </a:lnTo>
                <a:lnTo>
                  <a:pt x="0" y="1380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C2415740-8133-4EA5-B081-BC7C17FA8F12}"/>
              </a:ext>
            </a:extLst>
          </p:cNvPr>
          <p:cNvGrpSpPr/>
          <p:nvPr/>
        </p:nvGrpSpPr>
        <p:grpSpPr>
          <a:xfrm>
            <a:off x="1349071" y="698654"/>
            <a:ext cx="1728967" cy="697097"/>
            <a:chOff x="0" y="0"/>
            <a:chExt cx="455366" cy="183598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F58C912-5C2E-22B2-DE5B-C62F6A43DB5A}"/>
                </a:ext>
              </a:extLst>
            </p:cNvPr>
            <p:cNvSpPr/>
            <p:nvPr/>
          </p:nvSpPr>
          <p:spPr>
            <a:xfrm>
              <a:off x="0" y="0"/>
              <a:ext cx="455366" cy="183598"/>
            </a:xfrm>
            <a:custGeom>
              <a:avLst/>
              <a:gdLst/>
              <a:ahLst/>
              <a:cxnLst/>
              <a:rect l="l" t="t" r="r" b="b"/>
              <a:pathLst>
                <a:path w="455366" h="183598">
                  <a:moveTo>
                    <a:pt x="0" y="0"/>
                  </a:moveTo>
                  <a:lnTo>
                    <a:pt x="455366" y="0"/>
                  </a:lnTo>
                  <a:lnTo>
                    <a:pt x="455366" y="183598"/>
                  </a:lnTo>
                  <a:lnTo>
                    <a:pt x="0" y="1835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4A6ED70F-5D94-6CBC-E030-26E37E7D0AB0}"/>
                </a:ext>
              </a:extLst>
            </p:cNvPr>
            <p:cNvSpPr txBox="1"/>
            <p:nvPr/>
          </p:nvSpPr>
          <p:spPr>
            <a:xfrm>
              <a:off x="0" y="-57150"/>
              <a:ext cx="455366" cy="240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5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B52B1829-71D3-C429-BB21-8D344B82CD19}"/>
              </a:ext>
            </a:extLst>
          </p:cNvPr>
          <p:cNvSpPr/>
          <p:nvPr/>
        </p:nvSpPr>
        <p:spPr>
          <a:xfrm flipV="1">
            <a:off x="0" y="8730720"/>
            <a:ext cx="7315200" cy="1773936"/>
          </a:xfrm>
          <a:custGeom>
            <a:avLst/>
            <a:gdLst/>
            <a:ahLst/>
            <a:cxnLst/>
            <a:rect l="l" t="t" r="r" b="b"/>
            <a:pathLst>
              <a:path w="7315200" h="1773936">
                <a:moveTo>
                  <a:pt x="0" y="1773936"/>
                </a:moveTo>
                <a:lnTo>
                  <a:pt x="7315200" y="1773936"/>
                </a:lnTo>
                <a:lnTo>
                  <a:pt x="7315200" y="0"/>
                </a:lnTo>
                <a:lnTo>
                  <a:pt x="0" y="0"/>
                </a:lnTo>
                <a:lnTo>
                  <a:pt x="0" y="177393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713DE4A5-0DFF-4890-0987-405D9886D434}"/>
              </a:ext>
            </a:extLst>
          </p:cNvPr>
          <p:cNvSpPr txBox="1"/>
          <p:nvPr/>
        </p:nvSpPr>
        <p:spPr>
          <a:xfrm>
            <a:off x="1681233" y="630340"/>
            <a:ext cx="11206943" cy="1915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6000">
                <a:solidFill>
                  <a:srgbClr val="5271FC"/>
                </a:solidFill>
                <a:ea typeface="+mn-lt"/>
                <a:cs typeface="+mn-lt"/>
              </a:rPr>
              <a:t>FINDINGS &amp; VISUALIZATIONS</a:t>
            </a:r>
            <a:endParaRPr lang="en-US" sz="6000"/>
          </a:p>
          <a:p>
            <a:pPr>
              <a:lnSpc>
                <a:spcPts val="8404"/>
              </a:lnSpc>
            </a:pPr>
            <a:endParaRPr lang="en-US" sz="6000">
              <a:solidFill>
                <a:srgbClr val="5271FC"/>
              </a:solidFill>
              <a:latin typeface="Blinker"/>
              <a:ea typeface="Blinker"/>
              <a:cs typeface="Blinker"/>
            </a:endParaRP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7FD0A7FB-6272-143A-59CC-11B3F84A845A}"/>
              </a:ext>
            </a:extLst>
          </p:cNvPr>
          <p:cNvSpPr/>
          <p:nvPr/>
        </p:nvSpPr>
        <p:spPr>
          <a:xfrm>
            <a:off x="10972800" y="-188314"/>
            <a:ext cx="7315200" cy="1773936"/>
          </a:xfrm>
          <a:custGeom>
            <a:avLst/>
            <a:gdLst/>
            <a:ahLst/>
            <a:cxnLst/>
            <a:rect l="l" t="t" r="r" b="b"/>
            <a:pathLst>
              <a:path w="7315200" h="1773936">
                <a:moveTo>
                  <a:pt x="0" y="0"/>
                </a:moveTo>
                <a:lnTo>
                  <a:pt x="7315200" y="0"/>
                </a:lnTo>
                <a:lnTo>
                  <a:pt x="7315200" y="1773936"/>
                </a:lnTo>
                <a:lnTo>
                  <a:pt x="0" y="17739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" name="Picture 1" descr="A close-up of words&#10;&#10;AI-generated content may be incorrect.">
            <a:extLst>
              <a:ext uri="{FF2B5EF4-FFF2-40B4-BE49-F238E27FC236}">
                <a16:creationId xmlns:a16="http://schemas.microsoft.com/office/drawing/2014/main" id="{3BBD2C8A-0C66-6FDE-9D4B-0BBFA3F305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666" y="1762810"/>
            <a:ext cx="7036987" cy="3758743"/>
          </a:xfrm>
          <a:prstGeom prst="rect">
            <a:avLst/>
          </a:prstGeom>
        </p:spPr>
      </p:pic>
      <p:pic>
        <p:nvPicPr>
          <p:cNvPr id="3" name="Picture 2" descr="A green and blue bar graph&#10;&#10;AI-generated content may be incorrect.">
            <a:extLst>
              <a:ext uri="{FF2B5EF4-FFF2-40B4-BE49-F238E27FC236}">
                <a16:creationId xmlns:a16="http://schemas.microsoft.com/office/drawing/2014/main" id="{FD2E4AF1-2BA2-8D73-9C52-F5F1881E82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0929" y="1584987"/>
            <a:ext cx="9374244" cy="7878682"/>
          </a:xfrm>
          <a:prstGeom prst="rect">
            <a:avLst/>
          </a:prstGeom>
        </p:spPr>
      </p:pic>
      <p:pic>
        <p:nvPicPr>
          <p:cNvPr id="4" name="Picture 3" descr="A close-up of words&#10;&#10;AI-generated content may be incorrect.">
            <a:extLst>
              <a:ext uri="{FF2B5EF4-FFF2-40B4-BE49-F238E27FC236}">
                <a16:creationId xmlns:a16="http://schemas.microsoft.com/office/drawing/2014/main" id="{5994C028-F703-9CCB-AEB3-D204B82678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610" y="5526898"/>
            <a:ext cx="7004095" cy="375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956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CFE64-EFD2-0EC0-2915-F28F8F218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>
            <a:extLst>
              <a:ext uri="{FF2B5EF4-FFF2-40B4-BE49-F238E27FC236}">
                <a16:creationId xmlns:a16="http://schemas.microsoft.com/office/drawing/2014/main" id="{245C5C0B-6575-4725-D360-1B074EDD2112}"/>
              </a:ext>
            </a:extLst>
          </p:cNvPr>
          <p:cNvSpPr/>
          <p:nvPr/>
        </p:nvSpPr>
        <p:spPr>
          <a:xfrm rot="-10800000">
            <a:off x="551661" y="465649"/>
            <a:ext cx="1594820" cy="1380245"/>
          </a:xfrm>
          <a:custGeom>
            <a:avLst/>
            <a:gdLst/>
            <a:ahLst/>
            <a:cxnLst/>
            <a:rect l="l" t="t" r="r" b="b"/>
            <a:pathLst>
              <a:path w="1594820" h="1380245">
                <a:moveTo>
                  <a:pt x="0" y="0"/>
                </a:moveTo>
                <a:lnTo>
                  <a:pt x="1594821" y="0"/>
                </a:lnTo>
                <a:lnTo>
                  <a:pt x="1594821" y="1380244"/>
                </a:lnTo>
                <a:lnTo>
                  <a:pt x="0" y="1380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509EA2B1-5D19-A440-17BF-68828E2E7758}"/>
              </a:ext>
            </a:extLst>
          </p:cNvPr>
          <p:cNvGrpSpPr/>
          <p:nvPr/>
        </p:nvGrpSpPr>
        <p:grpSpPr>
          <a:xfrm>
            <a:off x="1349071" y="698654"/>
            <a:ext cx="1728967" cy="697097"/>
            <a:chOff x="0" y="0"/>
            <a:chExt cx="455366" cy="183598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F9D43EA-24B0-C58A-24C8-84D9EF858EEF}"/>
                </a:ext>
              </a:extLst>
            </p:cNvPr>
            <p:cNvSpPr/>
            <p:nvPr/>
          </p:nvSpPr>
          <p:spPr>
            <a:xfrm>
              <a:off x="0" y="0"/>
              <a:ext cx="455366" cy="183598"/>
            </a:xfrm>
            <a:custGeom>
              <a:avLst/>
              <a:gdLst/>
              <a:ahLst/>
              <a:cxnLst/>
              <a:rect l="l" t="t" r="r" b="b"/>
              <a:pathLst>
                <a:path w="455366" h="183598">
                  <a:moveTo>
                    <a:pt x="0" y="0"/>
                  </a:moveTo>
                  <a:lnTo>
                    <a:pt x="455366" y="0"/>
                  </a:lnTo>
                  <a:lnTo>
                    <a:pt x="455366" y="183598"/>
                  </a:lnTo>
                  <a:lnTo>
                    <a:pt x="0" y="1835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1E800214-3111-580A-9501-9C260036CDE2}"/>
                </a:ext>
              </a:extLst>
            </p:cNvPr>
            <p:cNvSpPr txBox="1"/>
            <p:nvPr/>
          </p:nvSpPr>
          <p:spPr>
            <a:xfrm>
              <a:off x="0" y="-57150"/>
              <a:ext cx="455366" cy="240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5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0D095BF1-F3F9-6E5C-AC83-53A08F9C10ED}"/>
              </a:ext>
            </a:extLst>
          </p:cNvPr>
          <p:cNvSpPr/>
          <p:nvPr/>
        </p:nvSpPr>
        <p:spPr>
          <a:xfrm flipV="1">
            <a:off x="0" y="8730720"/>
            <a:ext cx="7315200" cy="1773936"/>
          </a:xfrm>
          <a:custGeom>
            <a:avLst/>
            <a:gdLst/>
            <a:ahLst/>
            <a:cxnLst/>
            <a:rect l="l" t="t" r="r" b="b"/>
            <a:pathLst>
              <a:path w="7315200" h="1773936">
                <a:moveTo>
                  <a:pt x="0" y="1773936"/>
                </a:moveTo>
                <a:lnTo>
                  <a:pt x="7315200" y="1773936"/>
                </a:lnTo>
                <a:lnTo>
                  <a:pt x="7315200" y="0"/>
                </a:lnTo>
                <a:lnTo>
                  <a:pt x="0" y="0"/>
                </a:lnTo>
                <a:lnTo>
                  <a:pt x="0" y="177393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72EA839-5648-8F38-5AEE-C360EBEB32BB}"/>
              </a:ext>
            </a:extLst>
          </p:cNvPr>
          <p:cNvSpPr txBox="1"/>
          <p:nvPr/>
        </p:nvSpPr>
        <p:spPr>
          <a:xfrm>
            <a:off x="1681233" y="630340"/>
            <a:ext cx="11206943" cy="1915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6000">
                <a:solidFill>
                  <a:srgbClr val="5271FC"/>
                </a:solidFill>
                <a:ea typeface="+mn-lt"/>
                <a:cs typeface="+mn-lt"/>
              </a:rPr>
              <a:t>FINDINGS &amp; VISUALIZATIONS</a:t>
            </a:r>
            <a:endParaRPr lang="en-US" sz="6000"/>
          </a:p>
          <a:p>
            <a:pPr>
              <a:lnSpc>
                <a:spcPts val="8404"/>
              </a:lnSpc>
            </a:pPr>
            <a:endParaRPr lang="en-US" sz="6000">
              <a:solidFill>
                <a:srgbClr val="5271FC"/>
              </a:solidFill>
              <a:latin typeface="Blinker"/>
              <a:ea typeface="Blinker"/>
              <a:cs typeface="Blinker"/>
            </a:endParaRP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8557807D-27EC-ED0F-3E31-FDA3F5D82B28}"/>
              </a:ext>
            </a:extLst>
          </p:cNvPr>
          <p:cNvSpPr/>
          <p:nvPr/>
        </p:nvSpPr>
        <p:spPr>
          <a:xfrm>
            <a:off x="10972800" y="-188314"/>
            <a:ext cx="7315200" cy="1773936"/>
          </a:xfrm>
          <a:custGeom>
            <a:avLst/>
            <a:gdLst/>
            <a:ahLst/>
            <a:cxnLst/>
            <a:rect l="l" t="t" r="r" b="b"/>
            <a:pathLst>
              <a:path w="7315200" h="1773936">
                <a:moveTo>
                  <a:pt x="0" y="0"/>
                </a:moveTo>
                <a:lnTo>
                  <a:pt x="7315200" y="0"/>
                </a:lnTo>
                <a:lnTo>
                  <a:pt x="7315200" y="1773936"/>
                </a:lnTo>
                <a:lnTo>
                  <a:pt x="0" y="17739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AC53C7-3AAF-7D7E-8D68-C8515BE0B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661" y="1845894"/>
            <a:ext cx="7772400" cy="51688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4C3D29-235D-F24D-6534-FFAC8B6DD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7623" y="1585463"/>
            <a:ext cx="5791200" cy="26289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BF0B2C7-D169-EB85-7DE1-7CF72899FDEE}"/>
              </a:ext>
            </a:extLst>
          </p:cNvPr>
          <p:cNvSpPr txBox="1"/>
          <p:nvPr/>
        </p:nvSpPr>
        <p:spPr>
          <a:xfrm>
            <a:off x="8057072" y="4214363"/>
            <a:ext cx="9335800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600" b="1" dirty="0"/>
              <a:t>Main Themes:</a:t>
            </a:r>
            <a:r>
              <a:rPr lang="en-US" sz="2600" dirty="0"/>
              <a:t> Reviews focus on outdoor recreation, including parks, dog parks, biking, zoos, beaches, and campgrounds.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b="1" dirty="0"/>
              <a:t>Top </a:t>
            </a:r>
            <a:r>
              <a:rPr lang="en-US" sz="2600" b="1" dirty="0" err="1"/>
              <a:t>Topics:Parks</a:t>
            </a:r>
            <a:r>
              <a:rPr lang="en-US" sz="2600" b="1" dirty="0"/>
              <a:t> &amp; Trails (803 reviews)</a:t>
            </a:r>
            <a:r>
              <a:rPr lang="en-US" sz="2600" dirty="0"/>
              <a:t> – discussions on hiking trails and playgrounds.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b="1" dirty="0"/>
              <a:t>Dog Parks (437 reviews)</a:t>
            </a:r>
            <a:r>
              <a:rPr lang="en-US" sz="2600" dirty="0"/>
              <a:t> – experiences with dog-friendly areas.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b="1" dirty="0"/>
              <a:t>Zoos &amp; Aquariums (292 reviews combined)</a:t>
            </a:r>
            <a:r>
              <a:rPr lang="en-US" sz="2600" dirty="0"/>
              <a:t> – mentions of animal exhibits.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b="1" dirty="0"/>
              <a:t>Beaches &amp; Campgrounds (248 reviews combined)</a:t>
            </a:r>
            <a:r>
              <a:rPr lang="en-US" sz="2600" dirty="0"/>
              <a:t> – focus on outdoor stays.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b="1" dirty="0"/>
              <a:t>Customer Service Issues (116 reviews)</a:t>
            </a:r>
            <a:r>
              <a:rPr lang="en-US" sz="2600" dirty="0"/>
              <a:t> – complaints about interactions.</a:t>
            </a:r>
          </a:p>
          <a:p>
            <a:r>
              <a:rPr lang="en-US" sz="2600" b="1" dirty="0"/>
              <a:t>Topic Overlap:</a:t>
            </a:r>
            <a:r>
              <a:rPr lang="en-US" sz="2600" dirty="0"/>
              <a:t> Some topics are closely related (e.g., parks and trails), while others are </a:t>
            </a:r>
            <a:r>
              <a:rPr lang="en-US" sz="2600" dirty="0" err="1"/>
              <a:t>distinct.Business</a:t>
            </a:r>
            <a:r>
              <a:rPr lang="en-US" sz="2600" dirty="0"/>
              <a:t> Insights: Improving amenities, pet-friendly spaces, and customer service can enhance visitor experiences.</a:t>
            </a:r>
          </a:p>
        </p:txBody>
      </p:sp>
    </p:spTree>
    <p:extLst>
      <p:ext uri="{BB962C8B-B14F-4D97-AF65-F5344CB8AC3E}">
        <p14:creationId xmlns:p14="http://schemas.microsoft.com/office/powerpoint/2010/main" val="1240932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E2A75-28D7-5128-6B25-03209C0BB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4E02E4A-7F3D-F6D5-536C-E2EEB54191A5}"/>
              </a:ext>
            </a:extLst>
          </p:cNvPr>
          <p:cNvGrpSpPr/>
          <p:nvPr/>
        </p:nvGrpSpPr>
        <p:grpSpPr>
          <a:xfrm>
            <a:off x="8916033" y="9525846"/>
            <a:ext cx="10430952" cy="761154"/>
            <a:chOff x="0" y="0"/>
            <a:chExt cx="87421524" cy="637921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0E52AB6-C810-C5F8-8EA3-4DB4303938A4}"/>
                </a:ext>
              </a:extLst>
            </p:cNvPr>
            <p:cNvSpPr/>
            <p:nvPr/>
          </p:nvSpPr>
          <p:spPr>
            <a:xfrm>
              <a:off x="0" y="0"/>
              <a:ext cx="87421523" cy="6379210"/>
            </a:xfrm>
            <a:custGeom>
              <a:avLst/>
              <a:gdLst/>
              <a:ahLst/>
              <a:cxnLst/>
              <a:rect l="l" t="t" r="r" b="b"/>
              <a:pathLst>
                <a:path w="87421523" h="6379210">
                  <a:moveTo>
                    <a:pt x="80591075" y="0"/>
                  </a:moveTo>
                  <a:lnTo>
                    <a:pt x="12163156" y="0"/>
                  </a:lnTo>
                  <a:lnTo>
                    <a:pt x="7031271" y="7620"/>
                  </a:lnTo>
                  <a:lnTo>
                    <a:pt x="0" y="6379210"/>
                  </a:lnTo>
                  <a:lnTo>
                    <a:pt x="80775615" y="6379210"/>
                  </a:lnTo>
                  <a:lnTo>
                    <a:pt x="87421523" y="0"/>
                  </a:lnTo>
                  <a:close/>
                </a:path>
              </a:pathLst>
            </a:custGeom>
            <a:solidFill>
              <a:srgbClr val="3C4A5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88B80D95-D71A-4450-B9CB-5B003E8BDBFE}"/>
              </a:ext>
            </a:extLst>
          </p:cNvPr>
          <p:cNvSpPr/>
          <p:nvPr/>
        </p:nvSpPr>
        <p:spPr>
          <a:xfrm rot="-10800000">
            <a:off x="551661" y="465649"/>
            <a:ext cx="1594820" cy="1380245"/>
          </a:xfrm>
          <a:custGeom>
            <a:avLst/>
            <a:gdLst/>
            <a:ahLst/>
            <a:cxnLst/>
            <a:rect l="l" t="t" r="r" b="b"/>
            <a:pathLst>
              <a:path w="1594820" h="1380245">
                <a:moveTo>
                  <a:pt x="0" y="0"/>
                </a:moveTo>
                <a:lnTo>
                  <a:pt x="1594821" y="0"/>
                </a:lnTo>
                <a:lnTo>
                  <a:pt x="1594821" y="1380244"/>
                </a:lnTo>
                <a:lnTo>
                  <a:pt x="0" y="1380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5C3C6116-20BC-6863-FBDD-E41EED265D2C}"/>
              </a:ext>
            </a:extLst>
          </p:cNvPr>
          <p:cNvGrpSpPr/>
          <p:nvPr/>
        </p:nvGrpSpPr>
        <p:grpSpPr>
          <a:xfrm>
            <a:off x="1349071" y="698654"/>
            <a:ext cx="1728967" cy="697097"/>
            <a:chOff x="0" y="0"/>
            <a:chExt cx="455366" cy="183598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5C247052-EC9E-0FC5-471A-683FEFE2BD7F}"/>
                </a:ext>
              </a:extLst>
            </p:cNvPr>
            <p:cNvSpPr/>
            <p:nvPr/>
          </p:nvSpPr>
          <p:spPr>
            <a:xfrm>
              <a:off x="0" y="0"/>
              <a:ext cx="455366" cy="183598"/>
            </a:xfrm>
            <a:custGeom>
              <a:avLst/>
              <a:gdLst/>
              <a:ahLst/>
              <a:cxnLst/>
              <a:rect l="l" t="t" r="r" b="b"/>
              <a:pathLst>
                <a:path w="455366" h="183598">
                  <a:moveTo>
                    <a:pt x="0" y="0"/>
                  </a:moveTo>
                  <a:lnTo>
                    <a:pt x="455366" y="0"/>
                  </a:lnTo>
                  <a:lnTo>
                    <a:pt x="455366" y="183598"/>
                  </a:lnTo>
                  <a:lnTo>
                    <a:pt x="0" y="1835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94FCFEA4-47AD-14E4-A7D5-5C9CAA0A0F4A}"/>
                </a:ext>
              </a:extLst>
            </p:cNvPr>
            <p:cNvSpPr txBox="1"/>
            <p:nvPr/>
          </p:nvSpPr>
          <p:spPr>
            <a:xfrm>
              <a:off x="0" y="-57150"/>
              <a:ext cx="455366" cy="240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5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2C405E2C-059C-1793-D723-8B93A66407E9}"/>
              </a:ext>
            </a:extLst>
          </p:cNvPr>
          <p:cNvSpPr/>
          <p:nvPr/>
        </p:nvSpPr>
        <p:spPr>
          <a:xfrm flipV="1">
            <a:off x="0" y="8730720"/>
            <a:ext cx="7315200" cy="1773936"/>
          </a:xfrm>
          <a:custGeom>
            <a:avLst/>
            <a:gdLst/>
            <a:ahLst/>
            <a:cxnLst/>
            <a:rect l="l" t="t" r="r" b="b"/>
            <a:pathLst>
              <a:path w="7315200" h="1773936">
                <a:moveTo>
                  <a:pt x="0" y="1773936"/>
                </a:moveTo>
                <a:lnTo>
                  <a:pt x="7315200" y="1773936"/>
                </a:lnTo>
                <a:lnTo>
                  <a:pt x="7315200" y="0"/>
                </a:lnTo>
                <a:lnTo>
                  <a:pt x="0" y="0"/>
                </a:lnTo>
                <a:lnTo>
                  <a:pt x="0" y="177393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3880AD00-0CC9-09B4-FA5C-78F360C3F0D3}"/>
              </a:ext>
            </a:extLst>
          </p:cNvPr>
          <p:cNvSpPr txBox="1"/>
          <p:nvPr/>
        </p:nvSpPr>
        <p:spPr>
          <a:xfrm>
            <a:off x="1721254" y="457283"/>
            <a:ext cx="11206943" cy="2069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4"/>
              </a:lnSpc>
            </a:pPr>
            <a:r>
              <a:rPr lang="en-US" sz="6000">
                <a:solidFill>
                  <a:srgbClr val="5271FC"/>
                </a:solidFill>
                <a:ea typeface="Blinker"/>
                <a:cs typeface="Blinker"/>
              </a:rPr>
              <a:t>MANAGERIAL INSIGHTS AND BUSINESS IMPLICATIONS</a:t>
            </a:r>
            <a:endParaRPr lang="en-US" sz="6003">
              <a:solidFill>
                <a:srgbClr val="5271FC"/>
              </a:solidFill>
              <a:ea typeface="Blinker"/>
              <a:cs typeface="Blinker"/>
              <a:sym typeface="Blinker"/>
            </a:endParaRP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0E2A21D7-09F4-FCAA-21B8-A117312DC1A7}"/>
              </a:ext>
            </a:extLst>
          </p:cNvPr>
          <p:cNvSpPr/>
          <p:nvPr/>
        </p:nvSpPr>
        <p:spPr>
          <a:xfrm>
            <a:off x="10972800" y="-188314"/>
            <a:ext cx="7315200" cy="1773936"/>
          </a:xfrm>
          <a:custGeom>
            <a:avLst/>
            <a:gdLst/>
            <a:ahLst/>
            <a:cxnLst/>
            <a:rect l="l" t="t" r="r" b="b"/>
            <a:pathLst>
              <a:path w="7315200" h="1773936">
                <a:moveTo>
                  <a:pt x="0" y="0"/>
                </a:moveTo>
                <a:lnTo>
                  <a:pt x="7315200" y="0"/>
                </a:lnTo>
                <a:lnTo>
                  <a:pt x="7315200" y="1773936"/>
                </a:lnTo>
                <a:lnTo>
                  <a:pt x="0" y="17739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69201246-96C6-056F-024B-F94AC9C7ACE5}"/>
              </a:ext>
            </a:extLst>
          </p:cNvPr>
          <p:cNvGrpSpPr/>
          <p:nvPr/>
        </p:nvGrpSpPr>
        <p:grpSpPr>
          <a:xfrm>
            <a:off x="10972800" y="5780687"/>
            <a:ext cx="8037730" cy="3198447"/>
            <a:chOff x="0" y="0"/>
            <a:chExt cx="10716974" cy="4264596"/>
          </a:xfrm>
        </p:grpSpPr>
        <p:pic>
          <p:nvPicPr>
            <p:cNvPr id="16" name="Picture 16">
              <a:extLst>
                <a:ext uri="{FF2B5EF4-FFF2-40B4-BE49-F238E27FC236}">
                  <a16:creationId xmlns:a16="http://schemas.microsoft.com/office/drawing/2014/main" id="{C1F73AF4-43DA-7350-FC0A-82B766096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20192" b="20192"/>
            <a:stretch>
              <a:fillRect/>
            </a:stretch>
          </p:blipFill>
          <p:spPr>
            <a:xfrm>
              <a:off x="0" y="0"/>
              <a:ext cx="10716974" cy="4264596"/>
            </a:xfrm>
            <a:prstGeom prst="rect">
              <a:avLst/>
            </a:prstGeom>
          </p:spPr>
        </p:pic>
      </p:grpSp>
      <p:sp>
        <p:nvSpPr>
          <p:cNvPr id="17" name="Freeform 17">
            <a:extLst>
              <a:ext uri="{FF2B5EF4-FFF2-40B4-BE49-F238E27FC236}">
                <a16:creationId xmlns:a16="http://schemas.microsoft.com/office/drawing/2014/main" id="{5B348020-092C-DAAB-8CD4-B6AA8877210D}"/>
              </a:ext>
            </a:extLst>
          </p:cNvPr>
          <p:cNvSpPr/>
          <p:nvPr/>
        </p:nvSpPr>
        <p:spPr>
          <a:xfrm>
            <a:off x="17371429" y="4863321"/>
            <a:ext cx="1274144" cy="1884131"/>
          </a:xfrm>
          <a:custGeom>
            <a:avLst/>
            <a:gdLst/>
            <a:ahLst/>
            <a:cxnLst/>
            <a:rect l="l" t="t" r="r" b="b"/>
            <a:pathLst>
              <a:path w="1274144" h="1884131">
                <a:moveTo>
                  <a:pt x="0" y="0"/>
                </a:moveTo>
                <a:lnTo>
                  <a:pt x="1274143" y="0"/>
                </a:lnTo>
                <a:lnTo>
                  <a:pt x="1274143" y="1884131"/>
                </a:lnTo>
                <a:lnTo>
                  <a:pt x="0" y="18841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8411C8F1-00D7-75B1-1E74-3F031D2B9521}"/>
              </a:ext>
            </a:extLst>
          </p:cNvPr>
          <p:cNvSpPr txBox="1"/>
          <p:nvPr/>
        </p:nvSpPr>
        <p:spPr>
          <a:xfrm>
            <a:off x="1020074" y="2896447"/>
            <a:ext cx="6182673" cy="552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62"/>
              </a:lnSpc>
            </a:pPr>
            <a:r>
              <a:rPr lang="en-US" sz="3250" b="1">
                <a:solidFill>
                  <a:srgbClr val="000000"/>
                </a:solidFill>
                <a:ea typeface="League Spartan"/>
                <a:cs typeface="League Spartan"/>
              </a:rPr>
              <a:t>CUSTOMER SENTIMENT MATTERS</a:t>
            </a:r>
            <a:endParaRPr lang="en-US" sz="3258" b="1">
              <a:solidFill>
                <a:srgbClr val="000000"/>
              </a:solidFill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0720FFB5-664F-7A47-C655-54127AF844EB}"/>
              </a:ext>
            </a:extLst>
          </p:cNvPr>
          <p:cNvSpPr txBox="1"/>
          <p:nvPr/>
        </p:nvSpPr>
        <p:spPr>
          <a:xfrm>
            <a:off x="10853107" y="2571707"/>
            <a:ext cx="6182673" cy="552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62"/>
              </a:lnSpc>
            </a:pPr>
            <a:r>
              <a:rPr lang="en-US" sz="3250" b="1">
                <a:solidFill>
                  <a:srgbClr val="000000"/>
                </a:solidFill>
                <a:ea typeface="League Spartan"/>
                <a:cs typeface="League Spartan"/>
              </a:rPr>
              <a:t>SERVICE QUALITY DRIVES REVIEWS</a:t>
            </a:r>
            <a:endParaRPr lang="en-US" sz="3258" b="1">
              <a:solidFill>
                <a:srgbClr val="000000"/>
              </a:solidFill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F664A8F5-E960-CDB9-2E38-58CB44E25CA2}"/>
              </a:ext>
            </a:extLst>
          </p:cNvPr>
          <p:cNvSpPr txBox="1"/>
          <p:nvPr/>
        </p:nvSpPr>
        <p:spPr>
          <a:xfrm>
            <a:off x="1028700" y="5586377"/>
            <a:ext cx="6182673" cy="552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62"/>
              </a:lnSpc>
            </a:pPr>
            <a:r>
              <a:rPr lang="en-US" sz="3250" b="1"/>
              <a:t>POPULAR BUSINESS CATEGORIES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8D14902F-760D-87C1-0E97-BDF08C8C9B6B}"/>
              </a:ext>
            </a:extLst>
          </p:cNvPr>
          <p:cNvSpPr txBox="1"/>
          <p:nvPr/>
        </p:nvSpPr>
        <p:spPr>
          <a:xfrm>
            <a:off x="1020074" y="3577633"/>
            <a:ext cx="9447968" cy="1581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800">
                <a:solidFill>
                  <a:srgbClr val="000000"/>
                </a:solidFill>
                <a:ea typeface="+mn-lt"/>
                <a:cs typeface="+mn-lt"/>
                <a:sym typeface="Blinker"/>
              </a:rPr>
              <a:t>88% of reviews are positive, indicating strong customer satisfaction, but businesses should address negative reviews to improve.</a:t>
            </a:r>
            <a:endParaRPr lang="en-US" sz="2800">
              <a:ea typeface="+mn-lt"/>
              <a:cs typeface="+mn-lt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38854737-53BD-3831-4F9A-523207760DD1}"/>
              </a:ext>
            </a:extLst>
          </p:cNvPr>
          <p:cNvSpPr txBox="1"/>
          <p:nvPr/>
        </p:nvSpPr>
        <p:spPr>
          <a:xfrm>
            <a:off x="10853107" y="3301495"/>
            <a:ext cx="7016368" cy="2213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800">
                <a:solidFill>
                  <a:srgbClr val="000000"/>
                </a:solidFill>
                <a:ea typeface="+mn-lt"/>
                <a:cs typeface="+mn-lt"/>
                <a:sym typeface="Blinker"/>
              </a:rPr>
              <a:t>Negative feedback often focuses on pricing, long wait times, and customer service.</a:t>
            </a:r>
            <a:endParaRPr lang="en-US" sz="2800">
              <a:ea typeface="+mn-lt"/>
              <a:cs typeface="+mn-lt"/>
              <a:sym typeface="Blinker"/>
            </a:endParaRPr>
          </a:p>
          <a:p>
            <a:r>
              <a:rPr lang="en-US" sz="2800">
                <a:solidFill>
                  <a:srgbClr val="000000"/>
                </a:solidFill>
                <a:ea typeface="+mn-lt"/>
                <a:cs typeface="+mn-lt"/>
                <a:sym typeface="Blinker"/>
              </a:rPr>
              <a:t>Addressing these areas can improve ratings and attract more customers.</a:t>
            </a:r>
            <a:endParaRPr lang="en-US" sz="2800">
              <a:ea typeface="+mn-lt"/>
              <a:cs typeface="+mn-lt"/>
              <a:sym typeface="Blinker"/>
            </a:endParaRPr>
          </a:p>
          <a:p>
            <a:pPr algn="l">
              <a:lnSpc>
                <a:spcPts val="4199"/>
              </a:lnSpc>
            </a:pPr>
            <a:endParaRPr lang="en-US" sz="2800">
              <a:solidFill>
                <a:srgbClr val="000000"/>
              </a:solidFill>
              <a:latin typeface="Blinker"/>
              <a:ea typeface="Blinker"/>
              <a:cs typeface="Blinker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60ED6DED-1831-BABB-4452-E7DC6DE21D4E}"/>
              </a:ext>
            </a:extLst>
          </p:cNvPr>
          <p:cNvSpPr txBox="1"/>
          <p:nvPr/>
        </p:nvSpPr>
        <p:spPr>
          <a:xfrm>
            <a:off x="1028700" y="6405353"/>
            <a:ext cx="9447968" cy="1581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800">
                <a:solidFill>
                  <a:srgbClr val="000000"/>
                </a:solidFill>
                <a:ea typeface="+mn-lt"/>
                <a:cs typeface="+mn-lt"/>
              </a:rPr>
              <a:t>Theme parks, museums, and aquariums receive the most reviews, meaning businesses in these sectors can leverage high engagement for marketing.</a:t>
            </a:r>
            <a:endParaRPr lang="en-US" sz="2800"/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B00A4586-C720-1C08-FDFF-4EC055F16E9A}"/>
              </a:ext>
            </a:extLst>
          </p:cNvPr>
          <p:cNvSpPr/>
          <p:nvPr/>
        </p:nvSpPr>
        <p:spPr>
          <a:xfrm flipH="1" flipV="1">
            <a:off x="10389392" y="7826406"/>
            <a:ext cx="4881457" cy="1431894"/>
          </a:xfrm>
          <a:custGeom>
            <a:avLst/>
            <a:gdLst/>
            <a:ahLst/>
            <a:cxnLst/>
            <a:rect l="l" t="t" r="r" b="b"/>
            <a:pathLst>
              <a:path w="4881457" h="1431894">
                <a:moveTo>
                  <a:pt x="4881456" y="1431894"/>
                </a:moveTo>
                <a:lnTo>
                  <a:pt x="0" y="1431894"/>
                </a:lnTo>
                <a:lnTo>
                  <a:pt x="0" y="0"/>
                </a:lnTo>
                <a:lnTo>
                  <a:pt x="4881456" y="0"/>
                </a:lnTo>
                <a:lnTo>
                  <a:pt x="4881456" y="1431894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805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00B5A-3FEF-D746-4CEA-D864E8750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8C864A3-03D4-B045-228B-AC598D4D0A2D}"/>
              </a:ext>
            </a:extLst>
          </p:cNvPr>
          <p:cNvGrpSpPr/>
          <p:nvPr/>
        </p:nvGrpSpPr>
        <p:grpSpPr>
          <a:xfrm>
            <a:off x="8916033" y="9525846"/>
            <a:ext cx="10430952" cy="761154"/>
            <a:chOff x="0" y="0"/>
            <a:chExt cx="87421524" cy="637921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BEFAAFA-3EE7-D6A1-01B8-B0E833662511}"/>
                </a:ext>
              </a:extLst>
            </p:cNvPr>
            <p:cNvSpPr/>
            <p:nvPr/>
          </p:nvSpPr>
          <p:spPr>
            <a:xfrm>
              <a:off x="0" y="0"/>
              <a:ext cx="87421523" cy="6379210"/>
            </a:xfrm>
            <a:custGeom>
              <a:avLst/>
              <a:gdLst/>
              <a:ahLst/>
              <a:cxnLst/>
              <a:rect l="l" t="t" r="r" b="b"/>
              <a:pathLst>
                <a:path w="87421523" h="6379210">
                  <a:moveTo>
                    <a:pt x="80591075" y="0"/>
                  </a:moveTo>
                  <a:lnTo>
                    <a:pt x="12163156" y="0"/>
                  </a:lnTo>
                  <a:lnTo>
                    <a:pt x="7031271" y="7620"/>
                  </a:lnTo>
                  <a:lnTo>
                    <a:pt x="0" y="6379210"/>
                  </a:lnTo>
                  <a:lnTo>
                    <a:pt x="80775615" y="6379210"/>
                  </a:lnTo>
                  <a:lnTo>
                    <a:pt x="87421523" y="0"/>
                  </a:lnTo>
                  <a:close/>
                </a:path>
              </a:pathLst>
            </a:custGeom>
            <a:solidFill>
              <a:srgbClr val="3C4A5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4A23B6B7-64A4-D164-F3D3-BF157B645142}"/>
              </a:ext>
            </a:extLst>
          </p:cNvPr>
          <p:cNvSpPr txBox="1"/>
          <p:nvPr/>
        </p:nvSpPr>
        <p:spPr>
          <a:xfrm>
            <a:off x="16199672" y="9536481"/>
            <a:ext cx="1669804" cy="65867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415"/>
              </a:lnSpc>
            </a:pPr>
            <a:endParaRPr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C0C5DD28-9563-2B73-C992-79DBCF579A84}"/>
              </a:ext>
            </a:extLst>
          </p:cNvPr>
          <p:cNvSpPr/>
          <p:nvPr/>
        </p:nvSpPr>
        <p:spPr>
          <a:xfrm rot="-10800000">
            <a:off x="551661" y="465649"/>
            <a:ext cx="1594820" cy="1380245"/>
          </a:xfrm>
          <a:custGeom>
            <a:avLst/>
            <a:gdLst/>
            <a:ahLst/>
            <a:cxnLst/>
            <a:rect l="l" t="t" r="r" b="b"/>
            <a:pathLst>
              <a:path w="1594820" h="1380245">
                <a:moveTo>
                  <a:pt x="0" y="0"/>
                </a:moveTo>
                <a:lnTo>
                  <a:pt x="1594821" y="0"/>
                </a:lnTo>
                <a:lnTo>
                  <a:pt x="1594821" y="1380244"/>
                </a:lnTo>
                <a:lnTo>
                  <a:pt x="0" y="1380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857E840F-B684-CC58-5489-0CA280DA06C6}"/>
              </a:ext>
            </a:extLst>
          </p:cNvPr>
          <p:cNvGrpSpPr/>
          <p:nvPr/>
        </p:nvGrpSpPr>
        <p:grpSpPr>
          <a:xfrm>
            <a:off x="1349071" y="698654"/>
            <a:ext cx="1728967" cy="697097"/>
            <a:chOff x="0" y="0"/>
            <a:chExt cx="455366" cy="183598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34ECDC7-36B7-7371-F96E-90C28D9BFB2F}"/>
                </a:ext>
              </a:extLst>
            </p:cNvPr>
            <p:cNvSpPr/>
            <p:nvPr/>
          </p:nvSpPr>
          <p:spPr>
            <a:xfrm>
              <a:off x="0" y="0"/>
              <a:ext cx="455366" cy="183598"/>
            </a:xfrm>
            <a:custGeom>
              <a:avLst/>
              <a:gdLst/>
              <a:ahLst/>
              <a:cxnLst/>
              <a:rect l="l" t="t" r="r" b="b"/>
              <a:pathLst>
                <a:path w="455366" h="183598">
                  <a:moveTo>
                    <a:pt x="0" y="0"/>
                  </a:moveTo>
                  <a:lnTo>
                    <a:pt x="455366" y="0"/>
                  </a:lnTo>
                  <a:lnTo>
                    <a:pt x="455366" y="183598"/>
                  </a:lnTo>
                  <a:lnTo>
                    <a:pt x="0" y="1835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C9F49224-A676-E1B8-6803-D6A09DFC14C0}"/>
                </a:ext>
              </a:extLst>
            </p:cNvPr>
            <p:cNvSpPr txBox="1"/>
            <p:nvPr/>
          </p:nvSpPr>
          <p:spPr>
            <a:xfrm>
              <a:off x="0" y="-57150"/>
              <a:ext cx="455366" cy="240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5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AA9F043C-F636-81F4-E2B8-413D5121A87F}"/>
              </a:ext>
            </a:extLst>
          </p:cNvPr>
          <p:cNvSpPr/>
          <p:nvPr/>
        </p:nvSpPr>
        <p:spPr>
          <a:xfrm flipV="1">
            <a:off x="0" y="8730720"/>
            <a:ext cx="7315200" cy="1773936"/>
          </a:xfrm>
          <a:custGeom>
            <a:avLst/>
            <a:gdLst/>
            <a:ahLst/>
            <a:cxnLst/>
            <a:rect l="l" t="t" r="r" b="b"/>
            <a:pathLst>
              <a:path w="7315200" h="1773936">
                <a:moveTo>
                  <a:pt x="0" y="1773936"/>
                </a:moveTo>
                <a:lnTo>
                  <a:pt x="7315200" y="1773936"/>
                </a:lnTo>
                <a:lnTo>
                  <a:pt x="7315200" y="0"/>
                </a:lnTo>
                <a:lnTo>
                  <a:pt x="0" y="0"/>
                </a:lnTo>
                <a:lnTo>
                  <a:pt x="0" y="177393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3D5F461-B289-B6D3-9688-D9402398AD98}"/>
              </a:ext>
            </a:extLst>
          </p:cNvPr>
          <p:cNvSpPr txBox="1"/>
          <p:nvPr/>
        </p:nvSpPr>
        <p:spPr>
          <a:xfrm>
            <a:off x="1721254" y="457283"/>
            <a:ext cx="11206943" cy="2069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4"/>
              </a:lnSpc>
            </a:pPr>
            <a:r>
              <a:rPr lang="en-US" sz="6000">
                <a:solidFill>
                  <a:srgbClr val="5271FC"/>
                </a:solidFill>
                <a:ea typeface="Blinker"/>
                <a:cs typeface="Blinker"/>
              </a:rPr>
              <a:t>MANAGERIAL INSIGHTS AND BUSINESS IMPLICATIONS</a:t>
            </a:r>
            <a:endParaRPr lang="en-US" sz="6003">
              <a:solidFill>
                <a:srgbClr val="5271FC"/>
              </a:solidFill>
              <a:ea typeface="Blinker"/>
              <a:cs typeface="Blinker"/>
              <a:sym typeface="Blinker"/>
            </a:endParaRP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5532AA34-1380-A858-C913-9DE43858B6A9}"/>
              </a:ext>
            </a:extLst>
          </p:cNvPr>
          <p:cNvSpPr/>
          <p:nvPr/>
        </p:nvSpPr>
        <p:spPr>
          <a:xfrm>
            <a:off x="10972800" y="-188314"/>
            <a:ext cx="7315200" cy="1773936"/>
          </a:xfrm>
          <a:custGeom>
            <a:avLst/>
            <a:gdLst/>
            <a:ahLst/>
            <a:cxnLst/>
            <a:rect l="l" t="t" r="r" b="b"/>
            <a:pathLst>
              <a:path w="7315200" h="1773936">
                <a:moveTo>
                  <a:pt x="0" y="0"/>
                </a:moveTo>
                <a:lnTo>
                  <a:pt x="7315200" y="0"/>
                </a:lnTo>
                <a:lnTo>
                  <a:pt x="7315200" y="1773936"/>
                </a:lnTo>
                <a:lnTo>
                  <a:pt x="0" y="17739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E7D5F60C-21ED-BFAE-427D-355C850665FD}"/>
              </a:ext>
            </a:extLst>
          </p:cNvPr>
          <p:cNvSpPr txBox="1"/>
          <p:nvPr/>
        </p:nvSpPr>
        <p:spPr>
          <a:xfrm>
            <a:off x="10388967" y="2571707"/>
            <a:ext cx="6646814" cy="11573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62"/>
              </a:lnSpc>
            </a:pPr>
            <a:r>
              <a:rPr lang="en-US" sz="3250" b="1">
                <a:solidFill>
                  <a:srgbClr val="000000"/>
                </a:solidFill>
                <a:ea typeface="League Spartan"/>
                <a:cs typeface="League Spartan"/>
              </a:rPr>
              <a:t>EXPANSION INTO TRENDING OUTDOOR ACTIVITIES</a:t>
            </a:r>
            <a:endParaRPr lang="en-US" sz="3258" b="1">
              <a:solidFill>
                <a:srgbClr val="000000"/>
              </a:solidFill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7C4B0B8C-DBD9-021A-EA9E-1A696E4582DF}"/>
              </a:ext>
            </a:extLst>
          </p:cNvPr>
          <p:cNvSpPr txBox="1"/>
          <p:nvPr/>
        </p:nvSpPr>
        <p:spPr>
          <a:xfrm>
            <a:off x="940998" y="5622245"/>
            <a:ext cx="9098722" cy="11573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62"/>
              </a:lnSpc>
            </a:pPr>
            <a:r>
              <a:rPr lang="en-US" sz="3250" b="1"/>
              <a:t>FLORIDA AND PENNSYLVANIA HAVE HIGH REVIEW VOLUMES BUT LOWER RATINGS  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AC538F81-5FF4-2648-3DB0-47AFFCC6A59D}"/>
              </a:ext>
            </a:extLst>
          </p:cNvPr>
          <p:cNvSpPr txBox="1"/>
          <p:nvPr/>
        </p:nvSpPr>
        <p:spPr>
          <a:xfrm>
            <a:off x="942436" y="4124271"/>
            <a:ext cx="8734964" cy="10424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800">
                <a:solidFill>
                  <a:srgbClr val="000000"/>
                </a:solidFill>
                <a:ea typeface="+mn-lt"/>
                <a:cs typeface="+mn-lt"/>
                <a:sym typeface="Blinker"/>
              </a:rPr>
              <a:t>Outdoor businesses in these states (CA, LA, IN, MO) can capitalize on positive reputation to attract more customers.</a:t>
            </a:r>
            <a:endParaRPr lang="en-US" sz="2800">
              <a:ea typeface="+mn-lt"/>
              <a:cs typeface="+mn-lt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02A56619-5D48-2442-A249-F18EA319707C}"/>
              </a:ext>
            </a:extLst>
          </p:cNvPr>
          <p:cNvSpPr txBox="1"/>
          <p:nvPr/>
        </p:nvSpPr>
        <p:spPr>
          <a:xfrm>
            <a:off x="10388966" y="3853725"/>
            <a:ext cx="7599381" cy="1856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>
                <a:solidFill>
                  <a:srgbClr val="000000"/>
                </a:solidFill>
                <a:ea typeface="+mn-lt"/>
                <a:cs typeface="+mn-lt"/>
                <a:sym typeface="Blinker"/>
              </a:rPr>
              <a:t>Investing in eco-tourism, adventure parks, and unique outdoor experiences can attract new markets.</a:t>
            </a:r>
            <a:endParaRPr lang="en-US" sz="2800">
              <a:ea typeface="+mn-lt"/>
              <a:cs typeface="+mn-lt"/>
            </a:endParaRPr>
          </a:p>
          <a:p>
            <a:pPr algn="l">
              <a:lnSpc>
                <a:spcPts val="4199"/>
              </a:lnSpc>
            </a:pPr>
            <a:endParaRPr lang="en-US" sz="2950">
              <a:solidFill>
                <a:srgbClr val="000000"/>
              </a:solidFill>
              <a:latin typeface="Blinker"/>
              <a:ea typeface="Blinker"/>
              <a:cs typeface="Blinker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6D399A36-01B8-AD3B-AC74-9D5D2F7FAED8}"/>
              </a:ext>
            </a:extLst>
          </p:cNvPr>
          <p:cNvSpPr txBox="1"/>
          <p:nvPr/>
        </p:nvSpPr>
        <p:spPr>
          <a:xfrm>
            <a:off x="940998" y="7040613"/>
            <a:ext cx="9447968" cy="1042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800">
                <a:solidFill>
                  <a:srgbClr val="000000"/>
                </a:solidFill>
                <a:ea typeface="+mn-lt"/>
                <a:cs typeface="+mn-lt"/>
              </a:rPr>
              <a:t>Improving customer experience in these states can boost satisfaction and increase repeat visits.</a:t>
            </a:r>
            <a:endParaRPr lang="en-US" sz="2800">
              <a:ea typeface="+mn-lt"/>
              <a:cs typeface="+mn-lt"/>
            </a:endParaRPr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8D164439-8FE4-3BC1-F295-14843F7BC43F}"/>
              </a:ext>
            </a:extLst>
          </p:cNvPr>
          <p:cNvSpPr txBox="1"/>
          <p:nvPr/>
        </p:nvSpPr>
        <p:spPr>
          <a:xfrm>
            <a:off x="942436" y="2869056"/>
            <a:ext cx="8231446" cy="11573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62"/>
              </a:lnSpc>
            </a:pPr>
            <a:r>
              <a:rPr lang="en-US" sz="3250" b="1"/>
              <a:t>HIGH-RATED STATES INDICATE FAVORABLE MARKET CONDITIONS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B4CB11-456F-FEE5-D2CD-C6D0634D75F9}"/>
              </a:ext>
            </a:extLst>
          </p:cNvPr>
          <p:cNvSpPr txBox="1"/>
          <p:nvPr/>
        </p:nvSpPr>
        <p:spPr>
          <a:xfrm>
            <a:off x="10241565" y="5501008"/>
            <a:ext cx="7627911" cy="1234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562"/>
              </a:lnSpc>
            </a:pPr>
            <a:r>
              <a:rPr lang="en-US" sz="3250" b="1"/>
              <a:t>MARKETING STRATEGY BASED ON SENTIMENT ANALYSIS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62E503-DAFD-8AE8-4ADA-34D0547A9317}"/>
              </a:ext>
            </a:extLst>
          </p:cNvPr>
          <p:cNvSpPr txBox="1"/>
          <p:nvPr/>
        </p:nvSpPr>
        <p:spPr>
          <a:xfrm>
            <a:off x="10219999" y="6983307"/>
            <a:ext cx="762791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ea typeface="+mn-lt"/>
                <a:cs typeface="+mn-lt"/>
              </a:rPr>
              <a:t>Highlight common themes in 5-star reviews for branding (e.g., family-friendly, great service, scenic locations).</a:t>
            </a:r>
            <a:endParaRPr lang="en-US" sz="2800"/>
          </a:p>
          <a:p>
            <a:r>
              <a:rPr lang="en-US" sz="2800">
                <a:ea typeface="+mn-lt"/>
                <a:cs typeface="+mn-lt"/>
              </a:rPr>
              <a:t>Address 1-star complaints in ads &amp; promotions to show customer-focused improvements.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442085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16033" y="9525846"/>
            <a:ext cx="10430952" cy="761154"/>
            <a:chOff x="0" y="0"/>
            <a:chExt cx="87421524" cy="637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421523" cy="6379210"/>
            </a:xfrm>
            <a:custGeom>
              <a:avLst/>
              <a:gdLst/>
              <a:ahLst/>
              <a:cxnLst/>
              <a:rect l="l" t="t" r="r" b="b"/>
              <a:pathLst>
                <a:path w="87421523" h="6379210">
                  <a:moveTo>
                    <a:pt x="80591075" y="0"/>
                  </a:moveTo>
                  <a:lnTo>
                    <a:pt x="12163156" y="0"/>
                  </a:lnTo>
                  <a:lnTo>
                    <a:pt x="7031271" y="7620"/>
                  </a:lnTo>
                  <a:lnTo>
                    <a:pt x="0" y="6379210"/>
                  </a:lnTo>
                  <a:lnTo>
                    <a:pt x="80775615" y="6379210"/>
                  </a:lnTo>
                  <a:lnTo>
                    <a:pt x="874215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199672" y="9536481"/>
            <a:ext cx="1669804" cy="65867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415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0414675" y="1846349"/>
            <a:ext cx="7707266" cy="78152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ea typeface="+mn-lt"/>
                <a:cs typeface="+mn-lt"/>
                <a:sym typeface="Blinker"/>
              </a:rPr>
              <a:t>Customer sentiment analysis provides valuable insights into what drives satisfaction and dissatisfaction.</a:t>
            </a:r>
            <a:endParaRPr lang="en-US" sz="2800">
              <a:ea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ea typeface="+mn-lt"/>
                <a:cs typeface="+mn-lt"/>
                <a:sym typeface="Blinker"/>
              </a:rPr>
              <a:t>Businesses should focus on service quality, pricing strategies, and customer experience improvements to enhance ratings.</a:t>
            </a:r>
            <a:endParaRPr lang="en-US" sz="2800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ea typeface="+mn-lt"/>
                <a:cs typeface="+mn-lt"/>
                <a:sym typeface="Blinker"/>
              </a:rPr>
              <a:t>High-rated states present strong business expansion opportunities, while low-rated states need service enhancements.</a:t>
            </a:r>
            <a:endParaRPr lang="en-US" sz="2800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ea typeface="+mn-lt"/>
                <a:cs typeface="+mn-lt"/>
                <a:sym typeface="Blinker"/>
              </a:rPr>
              <a:t>Tourism boards and businesses should use these insights to guide marketing efforts and future investments.</a:t>
            </a:r>
            <a:endParaRPr lang="en-US" sz="2800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ea typeface="+mn-lt"/>
                <a:cs typeface="+mn-lt"/>
                <a:sym typeface="Blinker"/>
              </a:rPr>
              <a:t>Future Work:</a:t>
            </a:r>
            <a:endParaRPr lang="en-US" sz="2800">
              <a:ea typeface="Calibri"/>
              <a:cs typeface="Calibri"/>
            </a:endParaRPr>
          </a:p>
          <a:p>
            <a:r>
              <a:rPr lang="en-US" sz="2800">
                <a:solidFill>
                  <a:srgbClr val="000000"/>
                </a:solidFill>
                <a:ea typeface="+mn-lt"/>
                <a:cs typeface="+mn-lt"/>
                <a:sym typeface="Blinker"/>
              </a:rPr>
              <a:t> 1. Extend analysis to predict seasonal demand for different activities.</a:t>
            </a:r>
            <a:endParaRPr lang="en-US" sz="2800">
              <a:ea typeface="+mn-lt"/>
              <a:cs typeface="+mn-lt"/>
              <a:sym typeface="Blinker"/>
            </a:endParaRPr>
          </a:p>
          <a:p>
            <a:r>
              <a:rPr lang="en-US" sz="2800">
                <a:solidFill>
                  <a:srgbClr val="000000"/>
                </a:solidFill>
                <a:ea typeface="+mn-lt"/>
                <a:cs typeface="+mn-lt"/>
                <a:sym typeface="Blinker"/>
              </a:rPr>
              <a:t> 2. Use AI-based recommendations to improve personalized customer engagement.</a:t>
            </a:r>
            <a:endParaRPr lang="en-US" sz="2800">
              <a:ea typeface="+mn-lt"/>
              <a:cs typeface="+mn-lt"/>
              <a:sym typeface="Blinker"/>
            </a:endParaRPr>
          </a:p>
          <a:p>
            <a:pPr algn="l">
              <a:lnSpc>
                <a:spcPts val="4199"/>
              </a:lnSpc>
            </a:pPr>
            <a:endParaRPr lang="en-US" sz="2800">
              <a:solidFill>
                <a:srgbClr val="000000"/>
              </a:solidFill>
              <a:latin typeface="Blinker"/>
              <a:ea typeface="Blinker"/>
              <a:cs typeface="Blinker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-589975" y="3348423"/>
            <a:ext cx="10486820" cy="5161448"/>
            <a:chOff x="0" y="0"/>
            <a:chExt cx="13982427" cy="6881931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/>
            <a:srcRect t="13063" b="13063"/>
            <a:stretch>
              <a:fillRect/>
            </a:stretch>
          </p:blipFill>
          <p:spPr>
            <a:xfrm>
              <a:off x="0" y="0"/>
              <a:ext cx="13982427" cy="6881931"/>
            </a:xfrm>
            <a:prstGeom prst="rect">
              <a:avLst/>
            </a:prstGeom>
          </p:spPr>
        </p:pic>
      </p:grpSp>
      <p:sp>
        <p:nvSpPr>
          <p:cNvPr id="13" name="Freeform 13"/>
          <p:cNvSpPr/>
          <p:nvPr/>
        </p:nvSpPr>
        <p:spPr>
          <a:xfrm>
            <a:off x="74928" y="7374169"/>
            <a:ext cx="1274144" cy="1884131"/>
          </a:xfrm>
          <a:custGeom>
            <a:avLst/>
            <a:gdLst/>
            <a:ahLst/>
            <a:cxnLst/>
            <a:rect l="l" t="t" r="r" b="b"/>
            <a:pathLst>
              <a:path w="1274144" h="1884131">
                <a:moveTo>
                  <a:pt x="0" y="0"/>
                </a:moveTo>
                <a:lnTo>
                  <a:pt x="1274143" y="0"/>
                </a:lnTo>
                <a:lnTo>
                  <a:pt x="1274143" y="1884131"/>
                </a:lnTo>
                <a:lnTo>
                  <a:pt x="0" y="18841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10800000">
            <a:off x="551661" y="465649"/>
            <a:ext cx="1594820" cy="1380245"/>
          </a:xfrm>
          <a:custGeom>
            <a:avLst/>
            <a:gdLst/>
            <a:ahLst/>
            <a:cxnLst/>
            <a:rect l="l" t="t" r="r" b="b"/>
            <a:pathLst>
              <a:path w="1594820" h="1380245">
                <a:moveTo>
                  <a:pt x="0" y="0"/>
                </a:moveTo>
                <a:lnTo>
                  <a:pt x="1594821" y="0"/>
                </a:lnTo>
                <a:lnTo>
                  <a:pt x="1594821" y="1380244"/>
                </a:lnTo>
                <a:lnTo>
                  <a:pt x="0" y="13802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1349071" y="698654"/>
            <a:ext cx="1728967" cy="697097"/>
            <a:chOff x="0" y="0"/>
            <a:chExt cx="455366" cy="18359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55366" cy="183598"/>
            </a:xfrm>
            <a:custGeom>
              <a:avLst/>
              <a:gdLst/>
              <a:ahLst/>
              <a:cxnLst/>
              <a:rect l="l" t="t" r="r" b="b"/>
              <a:pathLst>
                <a:path w="455366" h="183598">
                  <a:moveTo>
                    <a:pt x="0" y="0"/>
                  </a:moveTo>
                  <a:lnTo>
                    <a:pt x="455366" y="0"/>
                  </a:lnTo>
                  <a:lnTo>
                    <a:pt x="455366" y="183598"/>
                  </a:lnTo>
                  <a:lnTo>
                    <a:pt x="0" y="1835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455366" cy="240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5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700817" y="475786"/>
            <a:ext cx="15277616" cy="1011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4"/>
              </a:lnSpc>
            </a:pPr>
            <a:r>
              <a:rPr lang="en-US" sz="6000">
                <a:solidFill>
                  <a:srgbClr val="5271FC"/>
                </a:solidFill>
                <a:ea typeface="Blinker"/>
                <a:cs typeface="Blinker"/>
              </a:rPr>
              <a:t>CONCLUSIONS AND RECOMMENDATIONS</a:t>
            </a:r>
            <a:endParaRPr lang="en-US" sz="6003">
              <a:solidFill>
                <a:srgbClr val="5271FC"/>
              </a:solidFill>
              <a:ea typeface="Blinker"/>
              <a:cs typeface="Blinker"/>
              <a:sym typeface="Blinker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5461812" y="3025991"/>
            <a:ext cx="4881457" cy="1431894"/>
          </a:xfrm>
          <a:custGeom>
            <a:avLst/>
            <a:gdLst/>
            <a:ahLst/>
            <a:cxnLst/>
            <a:rect l="l" t="t" r="r" b="b"/>
            <a:pathLst>
              <a:path w="4881457" h="1431894">
                <a:moveTo>
                  <a:pt x="0" y="0"/>
                </a:moveTo>
                <a:lnTo>
                  <a:pt x="4881457" y="0"/>
                </a:lnTo>
                <a:lnTo>
                  <a:pt x="4881457" y="1431894"/>
                </a:lnTo>
                <a:lnTo>
                  <a:pt x="0" y="14318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2801429" y="3055798"/>
            <a:ext cx="4824522" cy="4175404"/>
          </a:xfrm>
          <a:custGeom>
            <a:avLst/>
            <a:gdLst/>
            <a:ahLst/>
            <a:cxnLst/>
            <a:rect l="l" t="t" r="r" b="b"/>
            <a:pathLst>
              <a:path w="4824522" h="4175404">
                <a:moveTo>
                  <a:pt x="0" y="0"/>
                </a:moveTo>
                <a:lnTo>
                  <a:pt x="4824522" y="0"/>
                </a:lnTo>
                <a:lnTo>
                  <a:pt x="4824522" y="4175404"/>
                </a:lnTo>
                <a:lnTo>
                  <a:pt x="0" y="417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213690" y="3760667"/>
            <a:ext cx="5230330" cy="2108801"/>
            <a:chOff x="0" y="0"/>
            <a:chExt cx="455366" cy="1835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5366" cy="183598"/>
            </a:xfrm>
            <a:custGeom>
              <a:avLst/>
              <a:gdLst/>
              <a:ahLst/>
              <a:cxnLst/>
              <a:rect l="l" t="t" r="r" b="b"/>
              <a:pathLst>
                <a:path w="455366" h="183598">
                  <a:moveTo>
                    <a:pt x="0" y="0"/>
                  </a:moveTo>
                  <a:lnTo>
                    <a:pt x="455366" y="0"/>
                  </a:lnTo>
                  <a:lnTo>
                    <a:pt x="455366" y="183598"/>
                  </a:lnTo>
                  <a:lnTo>
                    <a:pt x="0" y="1835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55366" cy="240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585347" y="3811887"/>
            <a:ext cx="9557465" cy="2008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20"/>
              </a:lnSpc>
            </a:pPr>
            <a:r>
              <a:rPr lang="en-US" sz="11657">
                <a:solidFill>
                  <a:srgbClr val="000000"/>
                </a:solidFill>
                <a:ea typeface="Blinker"/>
                <a:cs typeface="Blinker"/>
                <a:sym typeface="Blinker"/>
              </a:rPr>
              <a:t>THANK YOU</a:t>
            </a:r>
          </a:p>
        </p:txBody>
      </p:sp>
      <p:sp>
        <p:nvSpPr>
          <p:cNvPr id="7" name="Freeform 7"/>
          <p:cNvSpPr/>
          <p:nvPr/>
        </p:nvSpPr>
        <p:spPr>
          <a:xfrm>
            <a:off x="9144000" y="0"/>
            <a:ext cx="9144000" cy="2217420"/>
          </a:xfrm>
          <a:custGeom>
            <a:avLst/>
            <a:gdLst/>
            <a:ahLst/>
            <a:cxnLst/>
            <a:rect l="l" t="t" r="r" b="b"/>
            <a:pathLst>
              <a:path w="9144000" h="2217420">
                <a:moveTo>
                  <a:pt x="0" y="0"/>
                </a:moveTo>
                <a:lnTo>
                  <a:pt x="9144000" y="0"/>
                </a:lnTo>
                <a:lnTo>
                  <a:pt x="9144000" y="2217420"/>
                </a:lnTo>
                <a:lnTo>
                  <a:pt x="0" y="22174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flipH="1" flipV="1">
            <a:off x="0" y="8093352"/>
            <a:ext cx="9144000" cy="2217420"/>
          </a:xfrm>
          <a:custGeom>
            <a:avLst/>
            <a:gdLst/>
            <a:ahLst/>
            <a:cxnLst/>
            <a:rect l="l" t="t" r="r" b="b"/>
            <a:pathLst>
              <a:path w="9144000" h="2217420">
                <a:moveTo>
                  <a:pt x="9144000" y="2217420"/>
                </a:moveTo>
                <a:lnTo>
                  <a:pt x="0" y="2217420"/>
                </a:lnTo>
                <a:lnTo>
                  <a:pt x="0" y="0"/>
                </a:lnTo>
                <a:lnTo>
                  <a:pt x="9144000" y="0"/>
                </a:lnTo>
                <a:lnTo>
                  <a:pt x="9144000" y="221742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60220" y="3348423"/>
            <a:ext cx="8527780" cy="4637683"/>
            <a:chOff x="0" y="0"/>
            <a:chExt cx="11370373" cy="618357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9187" b="9187"/>
            <a:stretch>
              <a:fillRect/>
            </a:stretch>
          </p:blipFill>
          <p:spPr>
            <a:xfrm>
              <a:off x="0" y="0"/>
              <a:ext cx="11370373" cy="6183578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8916033" y="9525846"/>
            <a:ext cx="10430952" cy="761154"/>
            <a:chOff x="0" y="0"/>
            <a:chExt cx="87421524" cy="63792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7421523" cy="6379210"/>
            </a:xfrm>
            <a:custGeom>
              <a:avLst/>
              <a:gdLst/>
              <a:ahLst/>
              <a:cxnLst/>
              <a:rect l="l" t="t" r="r" b="b"/>
              <a:pathLst>
                <a:path w="87421523" h="6379210">
                  <a:moveTo>
                    <a:pt x="80591075" y="0"/>
                  </a:moveTo>
                  <a:lnTo>
                    <a:pt x="12163156" y="0"/>
                  </a:lnTo>
                  <a:lnTo>
                    <a:pt x="7031271" y="7620"/>
                  </a:lnTo>
                  <a:lnTo>
                    <a:pt x="0" y="6379210"/>
                  </a:lnTo>
                  <a:lnTo>
                    <a:pt x="80775615" y="6379210"/>
                  </a:lnTo>
                  <a:lnTo>
                    <a:pt x="874215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>
                <a:highlight>
                  <a:srgbClr val="000000"/>
                </a:highlight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 rot="-10800000">
            <a:off x="551661" y="465649"/>
            <a:ext cx="1594820" cy="1380245"/>
          </a:xfrm>
          <a:custGeom>
            <a:avLst/>
            <a:gdLst/>
            <a:ahLst/>
            <a:cxnLst/>
            <a:rect l="l" t="t" r="r" b="b"/>
            <a:pathLst>
              <a:path w="1594820" h="1380245">
                <a:moveTo>
                  <a:pt x="0" y="0"/>
                </a:moveTo>
                <a:lnTo>
                  <a:pt x="1594821" y="0"/>
                </a:lnTo>
                <a:lnTo>
                  <a:pt x="1594821" y="1380244"/>
                </a:lnTo>
                <a:lnTo>
                  <a:pt x="0" y="13802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349071" y="698654"/>
            <a:ext cx="1728967" cy="697097"/>
            <a:chOff x="0" y="0"/>
            <a:chExt cx="455366" cy="1835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5366" cy="183598"/>
            </a:xfrm>
            <a:custGeom>
              <a:avLst/>
              <a:gdLst/>
              <a:ahLst/>
              <a:cxnLst/>
              <a:rect l="l" t="t" r="r" b="b"/>
              <a:pathLst>
                <a:path w="455366" h="183598">
                  <a:moveTo>
                    <a:pt x="0" y="0"/>
                  </a:moveTo>
                  <a:lnTo>
                    <a:pt x="455366" y="0"/>
                  </a:lnTo>
                  <a:lnTo>
                    <a:pt x="455366" y="183598"/>
                  </a:lnTo>
                  <a:lnTo>
                    <a:pt x="0" y="1835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455366" cy="240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5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12402708" y="-553080"/>
            <a:ext cx="5885292" cy="4114800"/>
          </a:xfrm>
          <a:custGeom>
            <a:avLst/>
            <a:gdLst/>
            <a:ahLst/>
            <a:cxnLst/>
            <a:rect l="l" t="t" r="r" b="b"/>
            <a:pathLst>
              <a:path w="5885292" h="4114800">
                <a:moveTo>
                  <a:pt x="5885292" y="0"/>
                </a:moveTo>
                <a:lnTo>
                  <a:pt x="0" y="0"/>
                </a:lnTo>
                <a:lnTo>
                  <a:pt x="0" y="4114800"/>
                </a:lnTo>
                <a:lnTo>
                  <a:pt x="5885292" y="4114800"/>
                </a:lnTo>
                <a:lnTo>
                  <a:pt x="588529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666711" y="2579594"/>
            <a:ext cx="7249322" cy="6850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950">
                <a:solidFill>
                  <a:srgbClr val="000000"/>
                </a:solidFill>
                <a:ea typeface="+mn-lt"/>
                <a:cs typeface="+mn-lt"/>
                <a:sym typeface="Blinker"/>
              </a:rPr>
              <a:t>Outdoor recreation is a rapidly growing industry, encompassing activities such as hiking, camping, and water sports.</a:t>
            </a:r>
            <a:endParaRPr lang="en-US" sz="2950">
              <a:ea typeface="+mn-lt"/>
              <a:cs typeface="+mn-lt"/>
              <a:sym typeface="Blinke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950">
                <a:solidFill>
                  <a:srgbClr val="000000"/>
                </a:solidFill>
                <a:ea typeface="+mn-lt"/>
                <a:cs typeface="+mn-lt"/>
                <a:sym typeface="Blinker"/>
              </a:rPr>
              <a:t>Businesses and tourism boards are increasingly relying on data-driven insights to improve customer satisfaction.</a:t>
            </a:r>
            <a:endParaRPr lang="en-US" sz="2950">
              <a:ea typeface="+mn-lt"/>
              <a:cs typeface="+mn-lt"/>
              <a:sym typeface="Blinke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950">
                <a:solidFill>
                  <a:srgbClr val="000000"/>
                </a:solidFill>
                <a:ea typeface="+mn-lt"/>
                <a:cs typeface="+mn-lt"/>
                <a:sym typeface="Blinker"/>
              </a:rPr>
              <a:t>Customer reviews on platforms like Yelp contain valuable feedback but are often unstructured and difficult to analyze.</a:t>
            </a:r>
            <a:endParaRPr lang="en-US" sz="2950">
              <a:ea typeface="+mn-lt"/>
              <a:cs typeface="+mn-lt"/>
              <a:sym typeface="Blinke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950">
                <a:solidFill>
                  <a:srgbClr val="000000"/>
                </a:solidFill>
                <a:ea typeface="+mn-lt"/>
                <a:cs typeface="+mn-lt"/>
                <a:sym typeface="Blinker"/>
              </a:rPr>
              <a:t>This project applies machine learning (ML) and natural language processing (NLP) to extract insights from Yelp reviews and business data to identify market trends and customer preferences.</a:t>
            </a:r>
            <a:endParaRPr lang="en-US" sz="2950">
              <a:ea typeface="+mn-lt"/>
              <a:cs typeface="+mn-lt"/>
              <a:sym typeface="Blinker"/>
            </a:endParaRPr>
          </a:p>
          <a:p>
            <a:pPr algn="l">
              <a:lnSpc>
                <a:spcPts val="4199"/>
              </a:lnSpc>
            </a:pPr>
            <a:endParaRPr lang="en-US" sz="2950">
              <a:solidFill>
                <a:srgbClr val="000000"/>
              </a:solidFill>
              <a:latin typeface="Blinker"/>
              <a:ea typeface="Blinker"/>
              <a:cs typeface="Blinker"/>
            </a:endParaRPr>
          </a:p>
        </p:txBody>
      </p:sp>
      <p:sp>
        <p:nvSpPr>
          <p:cNvPr id="15" name="Freeform 15"/>
          <p:cNvSpPr/>
          <p:nvPr/>
        </p:nvSpPr>
        <p:spPr>
          <a:xfrm flipV="1">
            <a:off x="-134755" y="6638696"/>
            <a:ext cx="5885292" cy="4114800"/>
          </a:xfrm>
          <a:custGeom>
            <a:avLst/>
            <a:gdLst/>
            <a:ahLst/>
            <a:cxnLst/>
            <a:rect l="l" t="t" r="r" b="b"/>
            <a:pathLst>
              <a:path w="5885292" h="4114800">
                <a:moveTo>
                  <a:pt x="0" y="4114800"/>
                </a:moveTo>
                <a:lnTo>
                  <a:pt x="5885292" y="4114800"/>
                </a:lnTo>
                <a:lnTo>
                  <a:pt x="5885292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8927073" y="2010034"/>
            <a:ext cx="1666295" cy="2676779"/>
          </a:xfrm>
          <a:custGeom>
            <a:avLst/>
            <a:gdLst/>
            <a:ahLst/>
            <a:cxnLst/>
            <a:rect l="l" t="t" r="r" b="b"/>
            <a:pathLst>
              <a:path w="1666295" h="2676779">
                <a:moveTo>
                  <a:pt x="0" y="0"/>
                </a:moveTo>
                <a:lnTo>
                  <a:pt x="1666295" y="0"/>
                </a:lnTo>
                <a:lnTo>
                  <a:pt x="1666295" y="2676778"/>
                </a:lnTo>
                <a:lnTo>
                  <a:pt x="0" y="26767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1666711" y="466261"/>
            <a:ext cx="7862852" cy="1011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4"/>
              </a:lnSpc>
            </a:pPr>
            <a:r>
              <a:rPr lang="en-US" sz="6000">
                <a:solidFill>
                  <a:srgbClr val="5271FC"/>
                </a:solidFill>
                <a:ea typeface="Blinker"/>
                <a:cs typeface="Blinker"/>
              </a:rPr>
              <a:t>BUSINESS CONTEXT</a:t>
            </a:r>
            <a:endParaRPr lang="en-US" sz="6003">
              <a:solidFill>
                <a:srgbClr val="5271FC"/>
              </a:solidFill>
              <a:ea typeface="Blinker"/>
              <a:cs typeface="Blinker"/>
              <a:sym typeface="Blinker"/>
            </a:endParaRPr>
          </a:p>
        </p:txBody>
      </p:sp>
      <p:sp>
        <p:nvSpPr>
          <p:cNvPr id="21" name="Freeform 21"/>
          <p:cNvSpPr/>
          <p:nvPr/>
        </p:nvSpPr>
        <p:spPr>
          <a:xfrm flipH="1" flipV="1">
            <a:off x="9144000" y="6963012"/>
            <a:ext cx="4881457" cy="1431894"/>
          </a:xfrm>
          <a:custGeom>
            <a:avLst/>
            <a:gdLst/>
            <a:ahLst/>
            <a:cxnLst/>
            <a:rect l="l" t="t" r="r" b="b"/>
            <a:pathLst>
              <a:path w="4881457" h="1431894">
                <a:moveTo>
                  <a:pt x="4881457" y="1431894"/>
                </a:moveTo>
                <a:lnTo>
                  <a:pt x="0" y="1431894"/>
                </a:lnTo>
                <a:lnTo>
                  <a:pt x="0" y="0"/>
                </a:lnTo>
                <a:lnTo>
                  <a:pt x="4881457" y="0"/>
                </a:lnTo>
                <a:lnTo>
                  <a:pt x="4881457" y="1431894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16033" y="9525846"/>
            <a:ext cx="10430952" cy="761154"/>
            <a:chOff x="0" y="0"/>
            <a:chExt cx="87421524" cy="637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421523" cy="6379210"/>
            </a:xfrm>
            <a:custGeom>
              <a:avLst/>
              <a:gdLst/>
              <a:ahLst/>
              <a:cxnLst/>
              <a:rect l="l" t="t" r="r" b="b"/>
              <a:pathLst>
                <a:path w="87421523" h="6379210">
                  <a:moveTo>
                    <a:pt x="80591075" y="0"/>
                  </a:moveTo>
                  <a:lnTo>
                    <a:pt x="12163156" y="0"/>
                  </a:lnTo>
                  <a:lnTo>
                    <a:pt x="7031271" y="7620"/>
                  </a:lnTo>
                  <a:lnTo>
                    <a:pt x="0" y="6379210"/>
                  </a:lnTo>
                  <a:lnTo>
                    <a:pt x="80775615" y="6379210"/>
                  </a:lnTo>
                  <a:lnTo>
                    <a:pt x="87421523" y="0"/>
                  </a:lnTo>
                  <a:close/>
                </a:path>
              </a:pathLst>
            </a:custGeom>
            <a:solidFill>
              <a:srgbClr val="3C4A5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199672" y="9536481"/>
            <a:ext cx="1669804" cy="65867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415"/>
              </a:lnSpc>
            </a:pPr>
            <a:endParaRPr/>
          </a:p>
        </p:txBody>
      </p:sp>
      <p:sp>
        <p:nvSpPr>
          <p:cNvPr id="7" name="Freeform 7"/>
          <p:cNvSpPr/>
          <p:nvPr/>
        </p:nvSpPr>
        <p:spPr>
          <a:xfrm rot="-10800000">
            <a:off x="551661" y="465649"/>
            <a:ext cx="1594820" cy="1380245"/>
          </a:xfrm>
          <a:custGeom>
            <a:avLst/>
            <a:gdLst/>
            <a:ahLst/>
            <a:cxnLst/>
            <a:rect l="l" t="t" r="r" b="b"/>
            <a:pathLst>
              <a:path w="1594820" h="1380245">
                <a:moveTo>
                  <a:pt x="0" y="0"/>
                </a:moveTo>
                <a:lnTo>
                  <a:pt x="1594821" y="0"/>
                </a:lnTo>
                <a:lnTo>
                  <a:pt x="1594821" y="1380244"/>
                </a:lnTo>
                <a:lnTo>
                  <a:pt x="0" y="1380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349071" y="698654"/>
            <a:ext cx="1728967" cy="697097"/>
            <a:chOff x="0" y="0"/>
            <a:chExt cx="455366" cy="1835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5366" cy="183598"/>
            </a:xfrm>
            <a:custGeom>
              <a:avLst/>
              <a:gdLst/>
              <a:ahLst/>
              <a:cxnLst/>
              <a:rect l="l" t="t" r="r" b="b"/>
              <a:pathLst>
                <a:path w="455366" h="183598">
                  <a:moveTo>
                    <a:pt x="0" y="0"/>
                  </a:moveTo>
                  <a:lnTo>
                    <a:pt x="455366" y="0"/>
                  </a:lnTo>
                  <a:lnTo>
                    <a:pt x="455366" y="183598"/>
                  </a:lnTo>
                  <a:lnTo>
                    <a:pt x="0" y="1835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455366" cy="240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5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flipV="1">
            <a:off x="0" y="8730720"/>
            <a:ext cx="7315200" cy="1773936"/>
          </a:xfrm>
          <a:custGeom>
            <a:avLst/>
            <a:gdLst/>
            <a:ahLst/>
            <a:cxnLst/>
            <a:rect l="l" t="t" r="r" b="b"/>
            <a:pathLst>
              <a:path w="7315200" h="1773936">
                <a:moveTo>
                  <a:pt x="0" y="1773936"/>
                </a:moveTo>
                <a:lnTo>
                  <a:pt x="7315200" y="1773936"/>
                </a:lnTo>
                <a:lnTo>
                  <a:pt x="7315200" y="0"/>
                </a:lnTo>
                <a:lnTo>
                  <a:pt x="0" y="0"/>
                </a:lnTo>
                <a:lnTo>
                  <a:pt x="0" y="177393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721254" y="457283"/>
            <a:ext cx="11206943" cy="2069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4"/>
              </a:lnSpc>
            </a:pPr>
            <a:r>
              <a:rPr lang="en-US" sz="6000">
                <a:solidFill>
                  <a:srgbClr val="5271FC"/>
                </a:solidFill>
                <a:ea typeface="Blinker"/>
                <a:cs typeface="Blinker"/>
              </a:rPr>
              <a:t>INDUSTRY STATISTICS AND </a:t>
            </a:r>
            <a:br>
              <a:rPr lang="en-US" sz="6000">
                <a:solidFill>
                  <a:srgbClr val="5271FC"/>
                </a:solidFill>
                <a:ea typeface="Blinker"/>
                <a:cs typeface="Blinker"/>
              </a:rPr>
            </a:br>
            <a:r>
              <a:rPr lang="en-US" sz="6000">
                <a:solidFill>
                  <a:srgbClr val="5271FC"/>
                </a:solidFill>
                <a:ea typeface="Blinker"/>
                <a:cs typeface="Blinker"/>
              </a:rPr>
              <a:t>MARKET TRENDS</a:t>
            </a:r>
            <a:endParaRPr lang="en-US" sz="6003">
              <a:solidFill>
                <a:srgbClr val="5271FC"/>
              </a:solidFill>
              <a:ea typeface="Blinker"/>
              <a:cs typeface="Blinker"/>
              <a:sym typeface="Blinker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0972800" y="-188314"/>
            <a:ext cx="7315200" cy="1773936"/>
          </a:xfrm>
          <a:custGeom>
            <a:avLst/>
            <a:gdLst/>
            <a:ahLst/>
            <a:cxnLst/>
            <a:rect l="l" t="t" r="r" b="b"/>
            <a:pathLst>
              <a:path w="7315200" h="1773936">
                <a:moveTo>
                  <a:pt x="0" y="0"/>
                </a:moveTo>
                <a:lnTo>
                  <a:pt x="7315200" y="0"/>
                </a:lnTo>
                <a:lnTo>
                  <a:pt x="7315200" y="1773936"/>
                </a:lnTo>
                <a:lnTo>
                  <a:pt x="0" y="17739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7371429" y="4863321"/>
            <a:ext cx="1274144" cy="1884131"/>
          </a:xfrm>
          <a:custGeom>
            <a:avLst/>
            <a:gdLst/>
            <a:ahLst/>
            <a:cxnLst/>
            <a:rect l="l" t="t" r="r" b="b"/>
            <a:pathLst>
              <a:path w="1274144" h="1884131">
                <a:moveTo>
                  <a:pt x="0" y="0"/>
                </a:moveTo>
                <a:lnTo>
                  <a:pt x="1274143" y="0"/>
                </a:lnTo>
                <a:lnTo>
                  <a:pt x="1274143" y="1884131"/>
                </a:lnTo>
                <a:lnTo>
                  <a:pt x="0" y="18841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028700" y="2919179"/>
            <a:ext cx="6182673" cy="567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62"/>
              </a:lnSpc>
            </a:pPr>
            <a:r>
              <a:rPr lang="en-US" sz="3250" b="1">
                <a:solidFill>
                  <a:srgbClr val="000000"/>
                </a:solidFill>
                <a:ea typeface="League Spartan"/>
                <a:cs typeface="League Spartan"/>
                <a:sym typeface="League Spartan"/>
              </a:rPr>
              <a:t>ECONOMIC IMPACT</a:t>
            </a:r>
            <a:endParaRPr lang="en-US" sz="3258" b="1">
              <a:solidFill>
                <a:srgbClr val="000000"/>
              </a:solidFill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853107" y="2919179"/>
            <a:ext cx="6182673" cy="552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62"/>
              </a:lnSpc>
            </a:pPr>
            <a:r>
              <a:rPr lang="en-US" sz="3250" b="1" i="0" u="none" strike="noStrike">
                <a:solidFill>
                  <a:srgbClr val="000000"/>
                </a:solidFill>
                <a:effectLst/>
              </a:rPr>
              <a:t>SOCIAL MEDIA INFLUENCE:</a:t>
            </a:r>
            <a:endParaRPr lang="en-US" sz="3250" b="1">
              <a:solidFill>
                <a:srgbClr val="000000"/>
              </a:solidFill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28700" y="5364662"/>
            <a:ext cx="6182673" cy="567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62"/>
              </a:lnSpc>
            </a:pPr>
            <a:r>
              <a:rPr lang="en-US" sz="3250" b="1">
                <a:solidFill>
                  <a:srgbClr val="000000"/>
                </a:solidFill>
                <a:sym typeface="League Spartan"/>
              </a:rPr>
              <a:t>PARTICIPATION GROWTH</a:t>
            </a:r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1028700" y="3487225"/>
            <a:ext cx="9447968" cy="1037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800" b="0" i="0" u="none" strike="noStrike">
                <a:solidFill>
                  <a:srgbClr val="000000"/>
                </a:solidFill>
                <a:effectLst/>
              </a:rPr>
              <a:t>The outdoor recreation industry contributes $862 billion to the U.S. economy.</a:t>
            </a:r>
            <a:endParaRPr lang="en-US" sz="2800">
              <a:solidFill>
                <a:srgbClr val="000000"/>
              </a:solidFill>
              <a:ea typeface="Blinker"/>
              <a:cs typeface="Blinker"/>
              <a:sym typeface="Blinke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853107" y="3487225"/>
            <a:ext cx="7016368" cy="3754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rtl="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>
                <a:solidFill>
                  <a:srgbClr val="000000"/>
                </a:solidFill>
                <a:effectLst/>
              </a:rPr>
              <a:t>Outdoor experiences have high social media engagement—with over 10 million outdoor-related hashtags on Instagram &amp; Twitter.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>
                <a:solidFill>
                  <a:srgbClr val="000000"/>
                </a:solidFill>
                <a:effectLst/>
              </a:rPr>
              <a:t>Influencers and outdoor enthusiasts drive trends and attract new participants through travel vlogs, adventure blogs, and social media challenges.</a:t>
            </a:r>
            <a:br>
              <a:rPr lang="en-US" sz="2800"/>
            </a:br>
            <a:endParaRPr lang="en-US" sz="2800">
              <a:solidFill>
                <a:srgbClr val="000000"/>
              </a:solidFill>
              <a:ea typeface="Blinker"/>
              <a:cs typeface="Blinker"/>
              <a:sym typeface="Blinke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28700" y="5967926"/>
            <a:ext cx="9447968" cy="2114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4199"/>
              </a:lnSpc>
              <a:buFont typeface="Arial" panose="020B0604020202020204" pitchFamily="34" charset="0"/>
              <a:buChar char="•"/>
            </a:pPr>
            <a:r>
              <a:rPr lang="en-US" sz="2800" b="0" i="0" u="none" strike="noStrike">
                <a:solidFill>
                  <a:srgbClr val="000000"/>
                </a:solidFill>
                <a:effectLst/>
              </a:rPr>
              <a:t>168 million Americans engaged in outdoor activities in 2023—a 6.9% increase from previous years.</a:t>
            </a:r>
          </a:p>
          <a:p>
            <a:pPr marL="457200" indent="-457200" algn="l">
              <a:lnSpc>
                <a:spcPts val="4199"/>
              </a:lnSpc>
              <a:buFont typeface="Arial" panose="020B0604020202020204" pitchFamily="34" charset="0"/>
              <a:buChar char="•"/>
            </a:pPr>
            <a:r>
              <a:rPr lang="en-US" sz="2800" b="0" i="0" u="none" strike="noStrike">
                <a:solidFill>
                  <a:srgbClr val="000000"/>
                </a:solidFill>
                <a:effectLst/>
              </a:rPr>
              <a:t>Hiking and camping participation grew by 15% in the last five years, showing consistent growth in demand.</a:t>
            </a:r>
            <a:endParaRPr lang="en-US" sz="2800">
              <a:solidFill>
                <a:srgbClr val="000000"/>
              </a:solidFill>
              <a:ea typeface="Blinker"/>
              <a:cs typeface="Blinker"/>
              <a:sym typeface="Blink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A0F12-9225-057C-606F-629DEF114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820D82B-480B-DAE0-26AE-672F7A27A4E0}"/>
              </a:ext>
            </a:extLst>
          </p:cNvPr>
          <p:cNvGrpSpPr/>
          <p:nvPr/>
        </p:nvGrpSpPr>
        <p:grpSpPr>
          <a:xfrm>
            <a:off x="8916033" y="9525846"/>
            <a:ext cx="10430952" cy="761154"/>
            <a:chOff x="0" y="0"/>
            <a:chExt cx="87421524" cy="637921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72217F2-9BE3-0BD5-E181-000145E84417}"/>
                </a:ext>
              </a:extLst>
            </p:cNvPr>
            <p:cNvSpPr/>
            <p:nvPr/>
          </p:nvSpPr>
          <p:spPr>
            <a:xfrm>
              <a:off x="0" y="0"/>
              <a:ext cx="87421523" cy="6379210"/>
            </a:xfrm>
            <a:custGeom>
              <a:avLst/>
              <a:gdLst/>
              <a:ahLst/>
              <a:cxnLst/>
              <a:rect l="l" t="t" r="r" b="b"/>
              <a:pathLst>
                <a:path w="87421523" h="6379210">
                  <a:moveTo>
                    <a:pt x="80591075" y="0"/>
                  </a:moveTo>
                  <a:lnTo>
                    <a:pt x="12163156" y="0"/>
                  </a:lnTo>
                  <a:lnTo>
                    <a:pt x="7031271" y="7620"/>
                  </a:lnTo>
                  <a:lnTo>
                    <a:pt x="0" y="6379210"/>
                  </a:lnTo>
                  <a:lnTo>
                    <a:pt x="80775615" y="6379210"/>
                  </a:lnTo>
                  <a:lnTo>
                    <a:pt x="87421523" y="0"/>
                  </a:lnTo>
                  <a:close/>
                </a:path>
              </a:pathLst>
            </a:custGeom>
            <a:solidFill>
              <a:srgbClr val="3C4A5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9BE693F6-0476-2C12-7406-2299D60CFA7A}"/>
              </a:ext>
            </a:extLst>
          </p:cNvPr>
          <p:cNvSpPr txBox="1"/>
          <p:nvPr/>
        </p:nvSpPr>
        <p:spPr>
          <a:xfrm>
            <a:off x="16199672" y="9536481"/>
            <a:ext cx="1669804" cy="65867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415"/>
              </a:lnSpc>
            </a:pPr>
            <a:endParaRPr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6AD27536-057D-B2DC-A0CE-B09C92378EA7}"/>
              </a:ext>
            </a:extLst>
          </p:cNvPr>
          <p:cNvSpPr/>
          <p:nvPr/>
        </p:nvSpPr>
        <p:spPr>
          <a:xfrm rot="-10800000">
            <a:off x="551661" y="465649"/>
            <a:ext cx="1594820" cy="1380245"/>
          </a:xfrm>
          <a:custGeom>
            <a:avLst/>
            <a:gdLst/>
            <a:ahLst/>
            <a:cxnLst/>
            <a:rect l="l" t="t" r="r" b="b"/>
            <a:pathLst>
              <a:path w="1594820" h="1380245">
                <a:moveTo>
                  <a:pt x="0" y="0"/>
                </a:moveTo>
                <a:lnTo>
                  <a:pt x="1594821" y="0"/>
                </a:lnTo>
                <a:lnTo>
                  <a:pt x="1594821" y="1380244"/>
                </a:lnTo>
                <a:lnTo>
                  <a:pt x="0" y="1380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32DCEDF3-4B28-33BC-EF34-DB123D820CDA}"/>
              </a:ext>
            </a:extLst>
          </p:cNvPr>
          <p:cNvGrpSpPr/>
          <p:nvPr/>
        </p:nvGrpSpPr>
        <p:grpSpPr>
          <a:xfrm>
            <a:off x="1349071" y="698654"/>
            <a:ext cx="1728967" cy="697097"/>
            <a:chOff x="0" y="0"/>
            <a:chExt cx="455366" cy="183598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695F56C-5A0A-4980-829B-FDCCA5B2FCA2}"/>
                </a:ext>
              </a:extLst>
            </p:cNvPr>
            <p:cNvSpPr/>
            <p:nvPr/>
          </p:nvSpPr>
          <p:spPr>
            <a:xfrm>
              <a:off x="0" y="0"/>
              <a:ext cx="455366" cy="183598"/>
            </a:xfrm>
            <a:custGeom>
              <a:avLst/>
              <a:gdLst/>
              <a:ahLst/>
              <a:cxnLst/>
              <a:rect l="l" t="t" r="r" b="b"/>
              <a:pathLst>
                <a:path w="455366" h="183598">
                  <a:moveTo>
                    <a:pt x="0" y="0"/>
                  </a:moveTo>
                  <a:lnTo>
                    <a:pt x="455366" y="0"/>
                  </a:lnTo>
                  <a:lnTo>
                    <a:pt x="455366" y="183598"/>
                  </a:lnTo>
                  <a:lnTo>
                    <a:pt x="0" y="1835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44C697D9-23D4-ED2D-E2EC-34B5D74474BD}"/>
                </a:ext>
              </a:extLst>
            </p:cNvPr>
            <p:cNvSpPr txBox="1"/>
            <p:nvPr/>
          </p:nvSpPr>
          <p:spPr>
            <a:xfrm>
              <a:off x="0" y="-57150"/>
              <a:ext cx="455366" cy="240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5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11BB537F-A68B-7178-E7CD-971FA4E8DA34}"/>
              </a:ext>
            </a:extLst>
          </p:cNvPr>
          <p:cNvSpPr/>
          <p:nvPr/>
        </p:nvSpPr>
        <p:spPr>
          <a:xfrm flipV="1">
            <a:off x="0" y="8730720"/>
            <a:ext cx="7315200" cy="1773936"/>
          </a:xfrm>
          <a:custGeom>
            <a:avLst/>
            <a:gdLst/>
            <a:ahLst/>
            <a:cxnLst/>
            <a:rect l="l" t="t" r="r" b="b"/>
            <a:pathLst>
              <a:path w="7315200" h="1773936">
                <a:moveTo>
                  <a:pt x="0" y="1773936"/>
                </a:moveTo>
                <a:lnTo>
                  <a:pt x="7315200" y="1773936"/>
                </a:lnTo>
                <a:lnTo>
                  <a:pt x="7315200" y="0"/>
                </a:lnTo>
                <a:lnTo>
                  <a:pt x="0" y="0"/>
                </a:lnTo>
                <a:lnTo>
                  <a:pt x="0" y="177393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F4DB8F90-8BA0-363E-1CEB-20DE95A674B8}"/>
              </a:ext>
            </a:extLst>
          </p:cNvPr>
          <p:cNvSpPr txBox="1"/>
          <p:nvPr/>
        </p:nvSpPr>
        <p:spPr>
          <a:xfrm>
            <a:off x="1711728" y="554397"/>
            <a:ext cx="11206943" cy="1011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4"/>
              </a:lnSpc>
            </a:pPr>
            <a:r>
              <a:rPr lang="en-US" sz="6000">
                <a:solidFill>
                  <a:srgbClr val="5271FC"/>
                </a:solidFill>
                <a:ea typeface="Blinker"/>
                <a:cs typeface="Blinker"/>
              </a:rPr>
              <a:t>PURPOSE OF INVESTIGATION</a:t>
            </a:r>
            <a:endParaRPr lang="en-US" sz="6003">
              <a:solidFill>
                <a:srgbClr val="5271FC"/>
              </a:solidFill>
              <a:ea typeface="Blinker"/>
              <a:cs typeface="Blinker"/>
              <a:sym typeface="Blinker"/>
            </a:endParaRP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A38E1D15-7E4D-798C-F3B8-825100BD8E13}"/>
              </a:ext>
            </a:extLst>
          </p:cNvPr>
          <p:cNvSpPr/>
          <p:nvPr/>
        </p:nvSpPr>
        <p:spPr>
          <a:xfrm>
            <a:off x="10972800" y="-188314"/>
            <a:ext cx="7315200" cy="1773936"/>
          </a:xfrm>
          <a:custGeom>
            <a:avLst/>
            <a:gdLst/>
            <a:ahLst/>
            <a:cxnLst/>
            <a:rect l="l" t="t" r="r" b="b"/>
            <a:pathLst>
              <a:path w="7315200" h="1773936">
                <a:moveTo>
                  <a:pt x="0" y="0"/>
                </a:moveTo>
                <a:lnTo>
                  <a:pt x="7315200" y="0"/>
                </a:lnTo>
                <a:lnTo>
                  <a:pt x="7315200" y="1773936"/>
                </a:lnTo>
                <a:lnTo>
                  <a:pt x="0" y="17739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2DA3A4EF-6E09-563A-B283-56E64BEA0F6F}"/>
              </a:ext>
            </a:extLst>
          </p:cNvPr>
          <p:cNvSpPr/>
          <p:nvPr/>
        </p:nvSpPr>
        <p:spPr>
          <a:xfrm>
            <a:off x="17371429" y="4863321"/>
            <a:ext cx="1274144" cy="1884131"/>
          </a:xfrm>
          <a:custGeom>
            <a:avLst/>
            <a:gdLst/>
            <a:ahLst/>
            <a:cxnLst/>
            <a:rect l="l" t="t" r="r" b="b"/>
            <a:pathLst>
              <a:path w="1274144" h="1884131">
                <a:moveTo>
                  <a:pt x="0" y="0"/>
                </a:moveTo>
                <a:lnTo>
                  <a:pt x="1274143" y="0"/>
                </a:lnTo>
                <a:lnTo>
                  <a:pt x="1274143" y="1884131"/>
                </a:lnTo>
                <a:lnTo>
                  <a:pt x="0" y="18841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" name="Picture 2" descr="A list of 6 great and exciting water sports that you should try">
            <a:extLst>
              <a:ext uri="{FF2B5EF4-FFF2-40B4-BE49-F238E27FC236}">
                <a16:creationId xmlns:a16="http://schemas.microsoft.com/office/drawing/2014/main" id="{63DF145C-39F2-9AC8-889A-56A183E6D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8849" y="2556380"/>
            <a:ext cx="6374239" cy="528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9" name="TextBox 22">
            <a:extLst>
              <a:ext uri="{FF2B5EF4-FFF2-40B4-BE49-F238E27FC236}">
                <a16:creationId xmlns:a16="http://schemas.microsoft.com/office/drawing/2014/main" id="{3C836BB3-CBBE-7D24-76AE-1127F32EB7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6149595"/>
              </p:ext>
            </p:extLst>
          </p:nvPr>
        </p:nvGraphicFramePr>
        <p:xfrm>
          <a:off x="551661" y="2138462"/>
          <a:ext cx="10039307" cy="65016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546230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16033" y="9525846"/>
            <a:ext cx="10430952" cy="761154"/>
            <a:chOff x="0" y="0"/>
            <a:chExt cx="87421524" cy="637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421523" cy="6379210"/>
            </a:xfrm>
            <a:custGeom>
              <a:avLst/>
              <a:gdLst/>
              <a:ahLst/>
              <a:cxnLst/>
              <a:rect l="l" t="t" r="r" b="b"/>
              <a:pathLst>
                <a:path w="87421523" h="6379210">
                  <a:moveTo>
                    <a:pt x="80591075" y="0"/>
                  </a:moveTo>
                  <a:lnTo>
                    <a:pt x="12163156" y="0"/>
                  </a:lnTo>
                  <a:lnTo>
                    <a:pt x="7031271" y="7620"/>
                  </a:lnTo>
                  <a:lnTo>
                    <a:pt x="0" y="6379210"/>
                  </a:lnTo>
                  <a:lnTo>
                    <a:pt x="80775615" y="6379210"/>
                  </a:lnTo>
                  <a:lnTo>
                    <a:pt x="87421523" y="0"/>
                  </a:lnTo>
                  <a:close/>
                </a:path>
              </a:pathLst>
            </a:custGeom>
            <a:solidFill>
              <a:srgbClr val="3C4A5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 rot="-10800000">
            <a:off x="551661" y="465649"/>
            <a:ext cx="1594820" cy="1380245"/>
          </a:xfrm>
          <a:custGeom>
            <a:avLst/>
            <a:gdLst/>
            <a:ahLst/>
            <a:cxnLst/>
            <a:rect l="l" t="t" r="r" b="b"/>
            <a:pathLst>
              <a:path w="1594820" h="1380245">
                <a:moveTo>
                  <a:pt x="0" y="0"/>
                </a:moveTo>
                <a:lnTo>
                  <a:pt x="1594821" y="0"/>
                </a:lnTo>
                <a:lnTo>
                  <a:pt x="1594821" y="1380244"/>
                </a:lnTo>
                <a:lnTo>
                  <a:pt x="0" y="1380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349071" y="698654"/>
            <a:ext cx="1728967" cy="697097"/>
            <a:chOff x="0" y="0"/>
            <a:chExt cx="455366" cy="1835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55366" cy="183598"/>
            </a:xfrm>
            <a:custGeom>
              <a:avLst/>
              <a:gdLst/>
              <a:ahLst/>
              <a:cxnLst/>
              <a:rect l="l" t="t" r="r" b="b"/>
              <a:pathLst>
                <a:path w="455366" h="183598">
                  <a:moveTo>
                    <a:pt x="0" y="0"/>
                  </a:moveTo>
                  <a:lnTo>
                    <a:pt x="455366" y="0"/>
                  </a:lnTo>
                  <a:lnTo>
                    <a:pt x="455366" y="183598"/>
                  </a:lnTo>
                  <a:lnTo>
                    <a:pt x="0" y="1835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455366" cy="240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51661" y="2862841"/>
            <a:ext cx="7494877" cy="4561318"/>
            <a:chOff x="0" y="0"/>
            <a:chExt cx="9993169" cy="6081757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/>
            <a:srcRect t="4327" b="4327"/>
            <a:stretch>
              <a:fillRect/>
            </a:stretch>
          </p:blipFill>
          <p:spPr>
            <a:xfrm>
              <a:off x="0" y="0"/>
              <a:ext cx="9993169" cy="6081757"/>
            </a:xfrm>
            <a:prstGeom prst="rect">
              <a:avLst/>
            </a:prstGeom>
          </p:spPr>
        </p:pic>
      </p:grpSp>
      <p:sp>
        <p:nvSpPr>
          <p:cNvPr id="14" name="Freeform 14"/>
          <p:cNvSpPr/>
          <p:nvPr/>
        </p:nvSpPr>
        <p:spPr>
          <a:xfrm>
            <a:off x="3463651" y="2511615"/>
            <a:ext cx="4881457" cy="1431894"/>
          </a:xfrm>
          <a:custGeom>
            <a:avLst/>
            <a:gdLst/>
            <a:ahLst/>
            <a:cxnLst/>
            <a:rect l="l" t="t" r="r" b="b"/>
            <a:pathLst>
              <a:path w="4881457" h="1431894">
                <a:moveTo>
                  <a:pt x="0" y="0"/>
                </a:moveTo>
                <a:lnTo>
                  <a:pt x="4881456" y="0"/>
                </a:lnTo>
                <a:lnTo>
                  <a:pt x="4881456" y="1431894"/>
                </a:lnTo>
                <a:lnTo>
                  <a:pt x="0" y="14318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1646780" y="0"/>
            <a:ext cx="6641220" cy="1613263"/>
          </a:xfrm>
          <a:custGeom>
            <a:avLst/>
            <a:gdLst/>
            <a:ahLst/>
            <a:cxnLst/>
            <a:rect l="l" t="t" r="r" b="b"/>
            <a:pathLst>
              <a:path w="6641220" h="1613263">
                <a:moveTo>
                  <a:pt x="0" y="0"/>
                </a:moveTo>
                <a:lnTo>
                  <a:pt x="6641220" y="0"/>
                </a:lnTo>
                <a:lnTo>
                  <a:pt x="6641220" y="1613263"/>
                </a:lnTo>
                <a:lnTo>
                  <a:pt x="0" y="16132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8916033" y="2511130"/>
            <a:ext cx="8947327" cy="4915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>
                <a:solidFill>
                  <a:srgbClr val="000000"/>
                </a:solidFill>
                <a:ea typeface="+mn-lt"/>
                <a:cs typeface="+mn-lt"/>
                <a:sym typeface="Blinker"/>
              </a:rPr>
              <a:t>Data Source:</a:t>
            </a:r>
            <a:endParaRPr lang="en-US" sz="2800" b="1">
              <a:sym typeface="Blinker"/>
            </a:endParaRPr>
          </a:p>
          <a:p>
            <a:r>
              <a:rPr lang="en-US" sz="2800">
                <a:solidFill>
                  <a:srgbClr val="000000"/>
                </a:solidFill>
                <a:ea typeface="+mn-lt"/>
                <a:cs typeface="+mn-lt"/>
                <a:sym typeface="Blinker"/>
              </a:rPr>
              <a:t>Yelp Open Dataset – Contains reviews &amp; business data for hiking, camping, and water sports businesses.</a:t>
            </a:r>
          </a:p>
          <a:p>
            <a:endParaRPr lang="en-US" sz="2800">
              <a:ea typeface="+mn-lt"/>
              <a:cs typeface="+mn-lt"/>
              <a:sym typeface="Blinker"/>
            </a:endParaRPr>
          </a:p>
          <a:p>
            <a:r>
              <a:rPr lang="en-US" sz="2800" b="1">
                <a:solidFill>
                  <a:srgbClr val="000000"/>
                </a:solidFill>
                <a:ea typeface="+mn-lt"/>
                <a:cs typeface="+mn-lt"/>
                <a:sym typeface="Blinker"/>
              </a:rPr>
              <a:t>Data Collected:</a:t>
            </a:r>
            <a:endParaRPr lang="en-US" sz="2800" b="1">
              <a:sym typeface="Blinker"/>
            </a:endParaRPr>
          </a:p>
          <a:p>
            <a:r>
              <a:rPr lang="en-US" sz="2800">
                <a:solidFill>
                  <a:srgbClr val="000000"/>
                </a:solidFill>
                <a:ea typeface="+mn-lt"/>
                <a:cs typeface="+mn-lt"/>
                <a:sym typeface="Blinker"/>
              </a:rPr>
              <a:t>Business Data: Name, category, location, service attributes.</a:t>
            </a:r>
            <a:endParaRPr lang="en-US" sz="2800">
              <a:ea typeface="+mn-lt"/>
              <a:cs typeface="+mn-lt"/>
              <a:sym typeface="Blinker"/>
            </a:endParaRPr>
          </a:p>
          <a:p>
            <a:r>
              <a:rPr lang="en-US" sz="2800">
                <a:solidFill>
                  <a:srgbClr val="000000"/>
                </a:solidFill>
                <a:ea typeface="+mn-lt"/>
                <a:cs typeface="+mn-lt"/>
                <a:sym typeface="Blinker"/>
              </a:rPr>
              <a:t>Review Data: Star ratings (1-5), text reviews, timestamps.</a:t>
            </a:r>
          </a:p>
          <a:p>
            <a:endParaRPr lang="en-US" sz="2800">
              <a:ea typeface="+mn-lt"/>
              <a:cs typeface="+mn-lt"/>
              <a:sym typeface="Blinker"/>
            </a:endParaRPr>
          </a:p>
          <a:p>
            <a:r>
              <a:rPr lang="en-US" sz="2800" b="1">
                <a:solidFill>
                  <a:srgbClr val="000000"/>
                </a:solidFill>
                <a:ea typeface="+mn-lt"/>
                <a:cs typeface="+mn-lt"/>
                <a:sym typeface="Blinker"/>
              </a:rPr>
              <a:t>Data Exclusion:</a:t>
            </a:r>
            <a:endParaRPr lang="en-US" sz="2800" b="1">
              <a:sym typeface="Blinker"/>
            </a:endParaRPr>
          </a:p>
          <a:p>
            <a:pPr>
              <a:lnSpc>
                <a:spcPts val="4199"/>
              </a:lnSpc>
            </a:pPr>
            <a:r>
              <a:rPr lang="en-US" sz="2800">
                <a:solidFill>
                  <a:srgbClr val="000000"/>
                </a:solidFill>
                <a:ea typeface="+mn-lt"/>
                <a:cs typeface="+mn-lt"/>
                <a:sym typeface="Blinker"/>
              </a:rPr>
              <a:t>COVID-period reviews (2020-2021) were excluded to remove bias caused by lockdowns and restrictions.</a:t>
            </a:r>
            <a:endParaRPr lang="en-US" sz="2800">
              <a:ea typeface="+mn-lt"/>
              <a:cs typeface="+mn-l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650469" y="465901"/>
            <a:ext cx="11206943" cy="1011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4"/>
              </a:lnSpc>
            </a:pPr>
            <a:r>
              <a:rPr lang="en-US" sz="6000">
                <a:solidFill>
                  <a:srgbClr val="5271FC"/>
                </a:solidFill>
                <a:ea typeface="Blinker"/>
                <a:cs typeface="Blinker"/>
              </a:rPr>
              <a:t>DATASET SUMMARY</a:t>
            </a:r>
            <a:endParaRPr lang="en-US" sz="6003">
              <a:solidFill>
                <a:srgbClr val="5271FC"/>
              </a:solidFill>
              <a:ea typeface="Blinker"/>
              <a:cs typeface="Blinker"/>
              <a:sym typeface="Blinker"/>
            </a:endParaRPr>
          </a:p>
        </p:txBody>
      </p:sp>
      <p:sp>
        <p:nvSpPr>
          <p:cNvPr id="20" name="Freeform 20"/>
          <p:cNvSpPr/>
          <p:nvPr/>
        </p:nvSpPr>
        <p:spPr>
          <a:xfrm flipH="1" flipV="1">
            <a:off x="0" y="8673737"/>
            <a:ext cx="6641220" cy="1613263"/>
          </a:xfrm>
          <a:custGeom>
            <a:avLst/>
            <a:gdLst/>
            <a:ahLst/>
            <a:cxnLst/>
            <a:rect l="l" t="t" r="r" b="b"/>
            <a:pathLst>
              <a:path w="6641220" h="1613263">
                <a:moveTo>
                  <a:pt x="6641220" y="1613263"/>
                </a:moveTo>
                <a:lnTo>
                  <a:pt x="0" y="1613263"/>
                </a:lnTo>
                <a:lnTo>
                  <a:pt x="0" y="0"/>
                </a:lnTo>
                <a:lnTo>
                  <a:pt x="6641220" y="0"/>
                </a:lnTo>
                <a:lnTo>
                  <a:pt x="6641220" y="1613263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15">
            <a:extLst>
              <a:ext uri="{FF2B5EF4-FFF2-40B4-BE49-F238E27FC236}">
                <a16:creationId xmlns:a16="http://schemas.microsoft.com/office/drawing/2014/main" id="{35A2B651-1ACE-C916-2A34-C595ED047DC4}"/>
              </a:ext>
            </a:extLst>
          </p:cNvPr>
          <p:cNvSpPr/>
          <p:nvPr/>
        </p:nvSpPr>
        <p:spPr>
          <a:xfrm>
            <a:off x="11646780" y="464232"/>
            <a:ext cx="6641220" cy="1613263"/>
          </a:xfrm>
          <a:custGeom>
            <a:avLst/>
            <a:gdLst/>
            <a:ahLst/>
            <a:cxnLst/>
            <a:rect l="l" t="t" r="r" b="b"/>
            <a:pathLst>
              <a:path w="6641220" h="1613263">
                <a:moveTo>
                  <a:pt x="0" y="0"/>
                </a:moveTo>
                <a:lnTo>
                  <a:pt x="6641220" y="0"/>
                </a:lnTo>
                <a:lnTo>
                  <a:pt x="6641220" y="1613263"/>
                </a:lnTo>
                <a:lnTo>
                  <a:pt x="0" y="16132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8916033" y="9525846"/>
            <a:ext cx="10430952" cy="761154"/>
            <a:chOff x="0" y="0"/>
            <a:chExt cx="87421524" cy="63792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7421523" cy="6379210"/>
            </a:xfrm>
            <a:custGeom>
              <a:avLst/>
              <a:gdLst/>
              <a:ahLst/>
              <a:cxnLst/>
              <a:rect l="l" t="t" r="r" b="b"/>
              <a:pathLst>
                <a:path w="87421523" h="6379210">
                  <a:moveTo>
                    <a:pt x="80591075" y="0"/>
                  </a:moveTo>
                  <a:lnTo>
                    <a:pt x="12163156" y="0"/>
                  </a:lnTo>
                  <a:lnTo>
                    <a:pt x="7031271" y="7620"/>
                  </a:lnTo>
                  <a:lnTo>
                    <a:pt x="0" y="6379210"/>
                  </a:lnTo>
                  <a:lnTo>
                    <a:pt x="80775615" y="6379210"/>
                  </a:lnTo>
                  <a:lnTo>
                    <a:pt x="87421523" y="0"/>
                  </a:lnTo>
                  <a:close/>
                </a:path>
              </a:pathLst>
            </a:custGeom>
            <a:solidFill>
              <a:srgbClr val="C4CF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6199672" y="9536481"/>
            <a:ext cx="1669804" cy="65867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415"/>
              </a:lnSpc>
            </a:pPr>
            <a:endParaRPr/>
          </a:p>
        </p:txBody>
      </p:sp>
      <p:sp>
        <p:nvSpPr>
          <p:cNvPr id="13" name="Freeform 13"/>
          <p:cNvSpPr/>
          <p:nvPr/>
        </p:nvSpPr>
        <p:spPr>
          <a:xfrm rot="-10800000">
            <a:off x="551661" y="465649"/>
            <a:ext cx="1594820" cy="1380245"/>
          </a:xfrm>
          <a:custGeom>
            <a:avLst/>
            <a:gdLst/>
            <a:ahLst/>
            <a:cxnLst/>
            <a:rect l="l" t="t" r="r" b="b"/>
            <a:pathLst>
              <a:path w="1594820" h="1380245">
                <a:moveTo>
                  <a:pt x="0" y="0"/>
                </a:moveTo>
                <a:lnTo>
                  <a:pt x="1594821" y="0"/>
                </a:lnTo>
                <a:lnTo>
                  <a:pt x="1594821" y="1380244"/>
                </a:lnTo>
                <a:lnTo>
                  <a:pt x="0" y="1380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1349071" y="698654"/>
            <a:ext cx="1728967" cy="697097"/>
            <a:chOff x="0" y="0"/>
            <a:chExt cx="455366" cy="1835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55366" cy="183598"/>
            </a:xfrm>
            <a:custGeom>
              <a:avLst/>
              <a:gdLst/>
              <a:ahLst/>
              <a:cxnLst/>
              <a:rect l="l" t="t" r="r" b="b"/>
              <a:pathLst>
                <a:path w="455366" h="183598">
                  <a:moveTo>
                    <a:pt x="0" y="0"/>
                  </a:moveTo>
                  <a:lnTo>
                    <a:pt x="455366" y="0"/>
                  </a:lnTo>
                  <a:lnTo>
                    <a:pt x="455366" y="183598"/>
                  </a:lnTo>
                  <a:lnTo>
                    <a:pt x="0" y="1835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455366" cy="240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5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141125" y="1845894"/>
            <a:ext cx="8725476" cy="78238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>
                <a:ea typeface="Source Code Pro"/>
              </a:rPr>
              <a:t>Missing &amp; Noisy Data:</a:t>
            </a:r>
            <a:endParaRPr lang="en-US" sz="2800">
              <a:ea typeface="Calibri"/>
              <a:cs typeface="Calibri"/>
            </a:endParaRPr>
          </a:p>
          <a:p>
            <a:r>
              <a:rPr lang="en-US" sz="2800">
                <a:ea typeface="Source Code Pro"/>
              </a:rPr>
              <a:t>Some reviews were too short or contained irrelevant content.</a:t>
            </a:r>
            <a:br>
              <a:rPr lang="en-US" sz="2800">
                <a:ea typeface="Source Code Pro"/>
              </a:rPr>
            </a:br>
            <a:r>
              <a:rPr lang="en-US" sz="2800">
                <a:ea typeface="Source Code Pro"/>
              </a:rPr>
              <a:t>Solution: Removed incomplete reviews and applied text preprocessing.</a:t>
            </a:r>
          </a:p>
          <a:p>
            <a:endParaRPr lang="en-US" sz="2800">
              <a:ea typeface="Calibri"/>
              <a:cs typeface="Calibri"/>
            </a:endParaRPr>
          </a:p>
          <a:p>
            <a:r>
              <a:rPr lang="en-US" sz="2800" b="1">
                <a:ea typeface="Source Code Pro"/>
              </a:rPr>
              <a:t>Bias in Reviews:</a:t>
            </a:r>
            <a:endParaRPr lang="en-US" sz="2800">
              <a:ea typeface="Calibri"/>
              <a:cs typeface="Calibri"/>
            </a:endParaRPr>
          </a:p>
          <a:p>
            <a:r>
              <a:rPr lang="en-US" sz="2800">
                <a:ea typeface="Source Code Pro"/>
              </a:rPr>
              <a:t>Customers tend to leave reviews only for extreme experiences (either 1-star or 5-star ratings).</a:t>
            </a:r>
            <a:br>
              <a:rPr lang="en-US" sz="2800">
                <a:ea typeface="Source Code Pro"/>
              </a:rPr>
            </a:br>
            <a:r>
              <a:rPr lang="en-US" sz="2800">
                <a:ea typeface="Source Code Pro"/>
              </a:rPr>
              <a:t>Solution: Used VADER Sentiment Analysis to classify sentiment without being influenced by rating bias.</a:t>
            </a:r>
          </a:p>
          <a:p>
            <a:endParaRPr lang="en-US" sz="2800">
              <a:ea typeface="Calibri"/>
              <a:cs typeface="Calibri"/>
            </a:endParaRPr>
          </a:p>
          <a:p>
            <a:r>
              <a:rPr lang="en-US" sz="2800" b="1">
                <a:ea typeface="Source Code Pro"/>
              </a:rPr>
              <a:t>Inconsistent Text Data:</a:t>
            </a:r>
            <a:endParaRPr lang="en-US" sz="2800">
              <a:ea typeface="Calibri"/>
              <a:cs typeface="Calibri"/>
            </a:endParaRPr>
          </a:p>
          <a:p>
            <a:r>
              <a:rPr lang="en-US" sz="2800">
                <a:ea typeface="Source Code Pro"/>
              </a:rPr>
              <a:t>Reviews contained typos, slang, or special characters, affecting analysis.</a:t>
            </a:r>
            <a:br>
              <a:rPr lang="en-US" sz="2800">
                <a:ea typeface="Source Code Pro"/>
              </a:rPr>
            </a:br>
            <a:r>
              <a:rPr lang="en-US" sz="2800">
                <a:ea typeface="Source Code Pro"/>
              </a:rPr>
              <a:t>Solution: Cleaned text using NLP preprocessing (</a:t>
            </a:r>
            <a:r>
              <a:rPr lang="en-US" sz="2800" err="1">
                <a:ea typeface="Source Code Pro"/>
              </a:rPr>
              <a:t>stopword</a:t>
            </a:r>
            <a:r>
              <a:rPr lang="en-US" sz="2800">
                <a:ea typeface="Source Code Pro"/>
              </a:rPr>
              <a:t> removal, lemmatization, punctuation removal).</a:t>
            </a:r>
            <a:endParaRPr lang="en-US" sz="2800">
              <a:ea typeface="Calibri"/>
              <a:cs typeface="Calibri"/>
            </a:endParaRPr>
          </a:p>
          <a:p>
            <a:pPr>
              <a:lnSpc>
                <a:spcPts val="4199"/>
              </a:lnSpc>
            </a:pPr>
            <a:endParaRPr lang="en-US" sz="2800">
              <a:ea typeface="Blinker"/>
              <a:cs typeface="Blinke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618463" y="466261"/>
            <a:ext cx="11206943" cy="1007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4"/>
              </a:lnSpc>
            </a:pPr>
            <a:r>
              <a:rPr lang="en-US" sz="6000">
                <a:solidFill>
                  <a:srgbClr val="5271FC"/>
                </a:solidFill>
              </a:rPr>
              <a:t>DATA ISSUES AND SOLUTIONS</a:t>
            </a:r>
          </a:p>
        </p:txBody>
      </p:sp>
      <p:sp>
        <p:nvSpPr>
          <p:cNvPr id="22" name="Freeform 22"/>
          <p:cNvSpPr/>
          <p:nvPr/>
        </p:nvSpPr>
        <p:spPr>
          <a:xfrm flipH="1" flipV="1">
            <a:off x="0" y="8872399"/>
            <a:ext cx="4881457" cy="1431894"/>
          </a:xfrm>
          <a:custGeom>
            <a:avLst/>
            <a:gdLst/>
            <a:ahLst/>
            <a:cxnLst/>
            <a:rect l="l" t="t" r="r" b="b"/>
            <a:pathLst>
              <a:path w="4881457" h="1431894">
                <a:moveTo>
                  <a:pt x="4881457" y="1431894"/>
                </a:moveTo>
                <a:lnTo>
                  <a:pt x="0" y="1431894"/>
                </a:lnTo>
                <a:lnTo>
                  <a:pt x="0" y="0"/>
                </a:lnTo>
                <a:lnTo>
                  <a:pt x="4881457" y="0"/>
                </a:lnTo>
                <a:lnTo>
                  <a:pt x="4881457" y="143189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Unleashing theme park technology transformation | EY - US">
            <a:extLst>
              <a:ext uri="{FF2B5EF4-FFF2-40B4-BE49-F238E27FC236}">
                <a16:creationId xmlns:a16="http://schemas.microsoft.com/office/drawing/2014/main" id="{D1FF4BA7-8A22-161A-F0FF-77604EB83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37" y="1954581"/>
            <a:ext cx="8335163" cy="731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CAD45-347D-6EAE-610F-B44DADEA1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>
            <a:extLst>
              <a:ext uri="{FF2B5EF4-FFF2-40B4-BE49-F238E27FC236}">
                <a16:creationId xmlns:a16="http://schemas.microsoft.com/office/drawing/2014/main" id="{7A5B1E24-7390-C41F-7A74-7B69BE49D662}"/>
              </a:ext>
            </a:extLst>
          </p:cNvPr>
          <p:cNvGrpSpPr/>
          <p:nvPr/>
        </p:nvGrpSpPr>
        <p:grpSpPr>
          <a:xfrm>
            <a:off x="8916033" y="9525846"/>
            <a:ext cx="10430952" cy="761154"/>
            <a:chOff x="0" y="0"/>
            <a:chExt cx="87421524" cy="637921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B6E4D54-451D-69FF-9BD9-5A205F4232B3}"/>
                </a:ext>
              </a:extLst>
            </p:cNvPr>
            <p:cNvSpPr/>
            <p:nvPr/>
          </p:nvSpPr>
          <p:spPr>
            <a:xfrm>
              <a:off x="0" y="0"/>
              <a:ext cx="87421523" cy="6379210"/>
            </a:xfrm>
            <a:custGeom>
              <a:avLst/>
              <a:gdLst/>
              <a:ahLst/>
              <a:cxnLst/>
              <a:rect l="l" t="t" r="r" b="b"/>
              <a:pathLst>
                <a:path w="87421523" h="6379210">
                  <a:moveTo>
                    <a:pt x="80591075" y="0"/>
                  </a:moveTo>
                  <a:lnTo>
                    <a:pt x="12163156" y="0"/>
                  </a:lnTo>
                  <a:lnTo>
                    <a:pt x="7031271" y="7620"/>
                  </a:lnTo>
                  <a:lnTo>
                    <a:pt x="0" y="6379210"/>
                  </a:lnTo>
                  <a:lnTo>
                    <a:pt x="80775615" y="6379210"/>
                  </a:lnTo>
                  <a:lnTo>
                    <a:pt x="87421523" y="0"/>
                  </a:lnTo>
                  <a:close/>
                </a:path>
              </a:pathLst>
            </a:custGeom>
            <a:solidFill>
              <a:srgbClr val="C4CF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DFC48E68-BF32-DF84-4E36-5422BAF93C2B}"/>
              </a:ext>
            </a:extLst>
          </p:cNvPr>
          <p:cNvSpPr txBox="1"/>
          <p:nvPr/>
        </p:nvSpPr>
        <p:spPr>
          <a:xfrm>
            <a:off x="16199672" y="9536481"/>
            <a:ext cx="1669804" cy="65867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415"/>
              </a:lnSpc>
            </a:pPr>
            <a:endParaRPr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1806161D-665F-588B-BC87-4B7E53C7B188}"/>
              </a:ext>
            </a:extLst>
          </p:cNvPr>
          <p:cNvSpPr/>
          <p:nvPr/>
        </p:nvSpPr>
        <p:spPr>
          <a:xfrm rot="-10800000">
            <a:off x="551661" y="465649"/>
            <a:ext cx="1594820" cy="1380245"/>
          </a:xfrm>
          <a:custGeom>
            <a:avLst/>
            <a:gdLst/>
            <a:ahLst/>
            <a:cxnLst/>
            <a:rect l="l" t="t" r="r" b="b"/>
            <a:pathLst>
              <a:path w="1594820" h="1380245">
                <a:moveTo>
                  <a:pt x="0" y="0"/>
                </a:moveTo>
                <a:lnTo>
                  <a:pt x="1594821" y="0"/>
                </a:lnTo>
                <a:lnTo>
                  <a:pt x="1594821" y="1380244"/>
                </a:lnTo>
                <a:lnTo>
                  <a:pt x="0" y="1380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73622ACD-BA70-3006-06F6-FD41CED800D0}"/>
              </a:ext>
            </a:extLst>
          </p:cNvPr>
          <p:cNvGrpSpPr/>
          <p:nvPr/>
        </p:nvGrpSpPr>
        <p:grpSpPr>
          <a:xfrm>
            <a:off x="1349071" y="698654"/>
            <a:ext cx="1728967" cy="697097"/>
            <a:chOff x="0" y="0"/>
            <a:chExt cx="455366" cy="183598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3D3B5F22-D44E-A20A-DB9A-B59F0131116E}"/>
                </a:ext>
              </a:extLst>
            </p:cNvPr>
            <p:cNvSpPr/>
            <p:nvPr/>
          </p:nvSpPr>
          <p:spPr>
            <a:xfrm>
              <a:off x="0" y="0"/>
              <a:ext cx="455366" cy="183598"/>
            </a:xfrm>
            <a:custGeom>
              <a:avLst/>
              <a:gdLst/>
              <a:ahLst/>
              <a:cxnLst/>
              <a:rect l="l" t="t" r="r" b="b"/>
              <a:pathLst>
                <a:path w="455366" h="183598">
                  <a:moveTo>
                    <a:pt x="0" y="0"/>
                  </a:moveTo>
                  <a:lnTo>
                    <a:pt x="455366" y="0"/>
                  </a:lnTo>
                  <a:lnTo>
                    <a:pt x="455366" y="183598"/>
                  </a:lnTo>
                  <a:lnTo>
                    <a:pt x="0" y="1835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A1FF285D-7C61-CB82-F734-60C86560768C}"/>
                </a:ext>
              </a:extLst>
            </p:cNvPr>
            <p:cNvSpPr txBox="1"/>
            <p:nvPr/>
          </p:nvSpPr>
          <p:spPr>
            <a:xfrm>
              <a:off x="0" y="-57150"/>
              <a:ext cx="455366" cy="240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5"/>
                </a:lnSpc>
              </a:pPr>
              <a:endParaRPr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B62A33CC-7A5F-1EFC-255B-30641388D247}"/>
              </a:ext>
            </a:extLst>
          </p:cNvPr>
          <p:cNvSpPr txBox="1"/>
          <p:nvPr/>
        </p:nvSpPr>
        <p:spPr>
          <a:xfrm>
            <a:off x="419962" y="2472257"/>
            <a:ext cx="8725476" cy="566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>
                <a:sym typeface="Blinker"/>
              </a:rPr>
              <a:t>Exploratory Data Analysis (EDA)</a:t>
            </a:r>
            <a:endParaRPr lang="en-US" sz="2800" b="1"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800">
                <a:ea typeface="+mn-lt"/>
                <a:cs typeface="+mn-lt"/>
                <a:sym typeface="Blinker"/>
              </a:rPr>
              <a:t>Objective: Understand dataset structure, detect patterns, and identify missing values.</a:t>
            </a:r>
            <a:endParaRPr lang="en-US" sz="2800"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Methods: Data inspection, missing value checks, category filtering, and visualizations.</a:t>
            </a:r>
            <a:endParaRPr lang="en-US" sz="2800">
              <a:ea typeface="Calibri"/>
              <a:cs typeface="Calibri"/>
            </a:endParaRPr>
          </a:p>
          <a:p>
            <a:endParaRPr lang="en-US" sz="2800">
              <a:ea typeface="Calibri"/>
              <a:cs typeface="Calibri"/>
            </a:endParaRPr>
          </a:p>
          <a:p>
            <a:r>
              <a:rPr lang="en-US" sz="2800" b="1">
                <a:sym typeface="Blinker"/>
              </a:rPr>
              <a:t>Sentiment Analysis Using VADER</a:t>
            </a:r>
            <a:endParaRPr lang="en-US" sz="2800" b="1">
              <a:ea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Objective: Determine sentiment polarity in customer reviews. A model that assigns sentiment scores.</a:t>
            </a:r>
          </a:p>
          <a:p>
            <a:pPr marL="342900" indent="-342900">
              <a:buFont typeface="Arial"/>
              <a:buChar char="•"/>
            </a:pPr>
            <a:r>
              <a:rPr lang="en-US" sz="2800">
                <a:ea typeface="+mn-lt"/>
                <a:cs typeface="+mn-lt"/>
                <a:sym typeface="Blinker"/>
              </a:rPr>
              <a:t>Methods: VADER’s </a:t>
            </a:r>
            <a:r>
              <a:rPr lang="en-US" sz="2800" err="1">
                <a:ea typeface="+mn-lt"/>
                <a:cs typeface="+mn-lt"/>
                <a:sym typeface="Blinker"/>
              </a:rPr>
              <a:t>SentimentIntensityAnalyzer</a:t>
            </a:r>
            <a:r>
              <a:rPr lang="en-US" sz="2800">
                <a:ea typeface="+mn-lt"/>
                <a:cs typeface="+mn-lt"/>
                <a:sym typeface="Blinker"/>
              </a:rPr>
              <a:t> to classify reviews as positive, neutral, or negative based on compound sentiment scores.</a:t>
            </a:r>
            <a:endParaRPr lang="en-US" sz="2800">
              <a:ea typeface="+mn-lt"/>
              <a:cs typeface="+mn-lt"/>
            </a:endParaRPr>
          </a:p>
          <a:p>
            <a:pPr>
              <a:lnSpc>
                <a:spcPts val="4199"/>
              </a:lnSpc>
            </a:pPr>
            <a:endParaRPr lang="en-US" sz="2800">
              <a:ea typeface="Calibri"/>
              <a:cs typeface="Calibri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59AFEEAD-FEFE-1A56-B933-151C34AD01A6}"/>
              </a:ext>
            </a:extLst>
          </p:cNvPr>
          <p:cNvSpPr txBox="1"/>
          <p:nvPr/>
        </p:nvSpPr>
        <p:spPr>
          <a:xfrm>
            <a:off x="1618463" y="466261"/>
            <a:ext cx="11206943" cy="1007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4"/>
              </a:lnSpc>
            </a:pPr>
            <a:r>
              <a:rPr lang="en-US" sz="6000">
                <a:solidFill>
                  <a:srgbClr val="5271FC"/>
                </a:solidFill>
                <a:ea typeface="Blinker"/>
                <a:cs typeface="Blinker"/>
              </a:rPr>
              <a:t>ANALYTICAL METHODS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4D7ACF34-1C27-7927-8F6D-F8A41ED5DEDD}"/>
              </a:ext>
            </a:extLst>
          </p:cNvPr>
          <p:cNvGrpSpPr/>
          <p:nvPr/>
        </p:nvGrpSpPr>
        <p:grpSpPr>
          <a:xfrm>
            <a:off x="9372600" y="2476500"/>
            <a:ext cx="8267124" cy="5054454"/>
            <a:chOff x="0" y="0"/>
            <a:chExt cx="13982427" cy="6183578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84C855B9-6E88-7032-8693-EB55BA2B0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137" b="33526"/>
            <a:stretch>
              <a:fillRect/>
            </a:stretch>
          </p:blipFill>
          <p:spPr>
            <a:xfrm>
              <a:off x="0" y="0"/>
              <a:ext cx="13982427" cy="6183578"/>
            </a:xfrm>
            <a:prstGeom prst="rect">
              <a:avLst/>
            </a:prstGeom>
          </p:spPr>
        </p:pic>
      </p:grpSp>
      <p:sp>
        <p:nvSpPr>
          <p:cNvPr id="4" name="Freeform 21">
            <a:extLst>
              <a:ext uri="{FF2B5EF4-FFF2-40B4-BE49-F238E27FC236}">
                <a16:creationId xmlns:a16="http://schemas.microsoft.com/office/drawing/2014/main" id="{E5EB894D-88F5-A7F8-D2F4-9E6A045890EF}"/>
              </a:ext>
            </a:extLst>
          </p:cNvPr>
          <p:cNvSpPr/>
          <p:nvPr/>
        </p:nvSpPr>
        <p:spPr>
          <a:xfrm flipV="1">
            <a:off x="12983717" y="6287892"/>
            <a:ext cx="4881457" cy="1431894"/>
          </a:xfrm>
          <a:custGeom>
            <a:avLst/>
            <a:gdLst/>
            <a:ahLst/>
            <a:cxnLst/>
            <a:rect l="l" t="t" r="r" b="b"/>
            <a:pathLst>
              <a:path w="4881457" h="1431894">
                <a:moveTo>
                  <a:pt x="0" y="1431894"/>
                </a:moveTo>
                <a:lnTo>
                  <a:pt x="4881457" y="1431894"/>
                </a:lnTo>
                <a:lnTo>
                  <a:pt x="4881457" y="0"/>
                </a:lnTo>
                <a:lnTo>
                  <a:pt x="0" y="0"/>
                </a:lnTo>
                <a:lnTo>
                  <a:pt x="0" y="1431894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20">
            <a:extLst>
              <a:ext uri="{FF2B5EF4-FFF2-40B4-BE49-F238E27FC236}">
                <a16:creationId xmlns:a16="http://schemas.microsoft.com/office/drawing/2014/main" id="{543E1868-8BCF-96D8-506F-A9A9304EEA28}"/>
              </a:ext>
            </a:extLst>
          </p:cNvPr>
          <p:cNvSpPr/>
          <p:nvPr/>
        </p:nvSpPr>
        <p:spPr>
          <a:xfrm flipH="1" flipV="1">
            <a:off x="0" y="8673737"/>
            <a:ext cx="6641220" cy="1613263"/>
          </a:xfrm>
          <a:custGeom>
            <a:avLst/>
            <a:gdLst/>
            <a:ahLst/>
            <a:cxnLst/>
            <a:rect l="l" t="t" r="r" b="b"/>
            <a:pathLst>
              <a:path w="6641220" h="1613263">
                <a:moveTo>
                  <a:pt x="6641220" y="1613263"/>
                </a:moveTo>
                <a:lnTo>
                  <a:pt x="0" y="1613263"/>
                </a:lnTo>
                <a:lnTo>
                  <a:pt x="0" y="0"/>
                </a:lnTo>
                <a:lnTo>
                  <a:pt x="6641220" y="0"/>
                </a:lnTo>
                <a:lnTo>
                  <a:pt x="6641220" y="1613263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15">
            <a:extLst>
              <a:ext uri="{FF2B5EF4-FFF2-40B4-BE49-F238E27FC236}">
                <a16:creationId xmlns:a16="http://schemas.microsoft.com/office/drawing/2014/main" id="{7AA6E704-46C9-0849-6701-7CE17E73345F}"/>
              </a:ext>
            </a:extLst>
          </p:cNvPr>
          <p:cNvSpPr/>
          <p:nvPr/>
        </p:nvSpPr>
        <p:spPr>
          <a:xfrm>
            <a:off x="11646780" y="0"/>
            <a:ext cx="6641220" cy="1613263"/>
          </a:xfrm>
          <a:custGeom>
            <a:avLst/>
            <a:gdLst/>
            <a:ahLst/>
            <a:cxnLst/>
            <a:rect l="l" t="t" r="r" b="b"/>
            <a:pathLst>
              <a:path w="6641220" h="1613263">
                <a:moveTo>
                  <a:pt x="0" y="0"/>
                </a:moveTo>
                <a:lnTo>
                  <a:pt x="6641220" y="0"/>
                </a:lnTo>
                <a:lnTo>
                  <a:pt x="6641220" y="1613263"/>
                </a:lnTo>
                <a:lnTo>
                  <a:pt x="0" y="16132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787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E306C-CC6F-CF6F-2D48-E2100A908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>
            <a:extLst>
              <a:ext uri="{FF2B5EF4-FFF2-40B4-BE49-F238E27FC236}">
                <a16:creationId xmlns:a16="http://schemas.microsoft.com/office/drawing/2014/main" id="{43D3D310-7B3A-92FB-BAD3-B03EC7AB3CBB}"/>
              </a:ext>
            </a:extLst>
          </p:cNvPr>
          <p:cNvGrpSpPr/>
          <p:nvPr/>
        </p:nvGrpSpPr>
        <p:grpSpPr>
          <a:xfrm>
            <a:off x="8916033" y="9525846"/>
            <a:ext cx="10430952" cy="761154"/>
            <a:chOff x="0" y="0"/>
            <a:chExt cx="87421524" cy="637921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CDB22BF-E659-B52B-5CB9-16A980EB9B34}"/>
                </a:ext>
              </a:extLst>
            </p:cNvPr>
            <p:cNvSpPr/>
            <p:nvPr/>
          </p:nvSpPr>
          <p:spPr>
            <a:xfrm>
              <a:off x="0" y="0"/>
              <a:ext cx="87421523" cy="6379210"/>
            </a:xfrm>
            <a:custGeom>
              <a:avLst/>
              <a:gdLst/>
              <a:ahLst/>
              <a:cxnLst/>
              <a:rect l="l" t="t" r="r" b="b"/>
              <a:pathLst>
                <a:path w="87421523" h="6379210">
                  <a:moveTo>
                    <a:pt x="80591075" y="0"/>
                  </a:moveTo>
                  <a:lnTo>
                    <a:pt x="12163156" y="0"/>
                  </a:lnTo>
                  <a:lnTo>
                    <a:pt x="7031271" y="7620"/>
                  </a:lnTo>
                  <a:lnTo>
                    <a:pt x="0" y="6379210"/>
                  </a:lnTo>
                  <a:lnTo>
                    <a:pt x="80775615" y="6379210"/>
                  </a:lnTo>
                  <a:lnTo>
                    <a:pt x="87421523" y="0"/>
                  </a:lnTo>
                  <a:close/>
                </a:path>
              </a:pathLst>
            </a:custGeom>
            <a:solidFill>
              <a:srgbClr val="C4CF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D302678F-D737-5DC5-C480-D5F9C070F420}"/>
              </a:ext>
            </a:extLst>
          </p:cNvPr>
          <p:cNvSpPr txBox="1"/>
          <p:nvPr/>
        </p:nvSpPr>
        <p:spPr>
          <a:xfrm>
            <a:off x="16199672" y="9536481"/>
            <a:ext cx="1669804" cy="65867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415"/>
              </a:lnSpc>
            </a:pPr>
            <a:endParaRPr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619811C0-8D83-A377-BE3C-2E1DD64A0A0C}"/>
              </a:ext>
            </a:extLst>
          </p:cNvPr>
          <p:cNvSpPr/>
          <p:nvPr/>
        </p:nvSpPr>
        <p:spPr>
          <a:xfrm rot="-10800000">
            <a:off x="551661" y="465649"/>
            <a:ext cx="1594820" cy="1380245"/>
          </a:xfrm>
          <a:custGeom>
            <a:avLst/>
            <a:gdLst/>
            <a:ahLst/>
            <a:cxnLst/>
            <a:rect l="l" t="t" r="r" b="b"/>
            <a:pathLst>
              <a:path w="1594820" h="1380245">
                <a:moveTo>
                  <a:pt x="0" y="0"/>
                </a:moveTo>
                <a:lnTo>
                  <a:pt x="1594821" y="0"/>
                </a:lnTo>
                <a:lnTo>
                  <a:pt x="1594821" y="1380244"/>
                </a:lnTo>
                <a:lnTo>
                  <a:pt x="0" y="1380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F4F7D625-0089-04A4-9E9E-4965C9CAAC4C}"/>
              </a:ext>
            </a:extLst>
          </p:cNvPr>
          <p:cNvGrpSpPr/>
          <p:nvPr/>
        </p:nvGrpSpPr>
        <p:grpSpPr>
          <a:xfrm>
            <a:off x="1349071" y="698654"/>
            <a:ext cx="1728967" cy="697097"/>
            <a:chOff x="0" y="0"/>
            <a:chExt cx="455366" cy="183598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122BAA11-D8BC-99F0-8488-E5A9F5568878}"/>
                </a:ext>
              </a:extLst>
            </p:cNvPr>
            <p:cNvSpPr/>
            <p:nvPr/>
          </p:nvSpPr>
          <p:spPr>
            <a:xfrm>
              <a:off x="0" y="0"/>
              <a:ext cx="455366" cy="183598"/>
            </a:xfrm>
            <a:custGeom>
              <a:avLst/>
              <a:gdLst/>
              <a:ahLst/>
              <a:cxnLst/>
              <a:rect l="l" t="t" r="r" b="b"/>
              <a:pathLst>
                <a:path w="455366" h="183598">
                  <a:moveTo>
                    <a:pt x="0" y="0"/>
                  </a:moveTo>
                  <a:lnTo>
                    <a:pt x="455366" y="0"/>
                  </a:lnTo>
                  <a:lnTo>
                    <a:pt x="455366" y="183598"/>
                  </a:lnTo>
                  <a:lnTo>
                    <a:pt x="0" y="1835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6258725F-9144-AC34-8B65-104C34DF1CE3}"/>
                </a:ext>
              </a:extLst>
            </p:cNvPr>
            <p:cNvSpPr txBox="1"/>
            <p:nvPr/>
          </p:nvSpPr>
          <p:spPr>
            <a:xfrm>
              <a:off x="0" y="-57150"/>
              <a:ext cx="455366" cy="240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5"/>
                </a:lnSpc>
              </a:pPr>
              <a:endParaRPr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AE5E3599-8876-19A1-65A0-329F033C80C2}"/>
              </a:ext>
            </a:extLst>
          </p:cNvPr>
          <p:cNvSpPr txBox="1"/>
          <p:nvPr/>
        </p:nvSpPr>
        <p:spPr>
          <a:xfrm>
            <a:off x="1983288" y="2095703"/>
            <a:ext cx="11430000" cy="90486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>
                <a:ea typeface="Source Code Pro"/>
                <a:sym typeface="Blinker"/>
              </a:rPr>
              <a:t>Data Preprocessing for NLP</a:t>
            </a:r>
            <a:endParaRPr lang="en-US" sz="28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ea typeface="Calibri"/>
                <a:cs typeface="Calibri"/>
              </a:rPr>
              <a:t>Objective: Clean and prepare text data for analysis.</a:t>
            </a:r>
            <a:endParaRPr lang="en-US" sz="2800">
              <a:ea typeface="Source Code Pro"/>
              <a:sym typeface="Blinker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Methods: Lowercasing, tokenization, </a:t>
            </a:r>
            <a:r>
              <a:rPr lang="en-US" sz="2800" err="1">
                <a:ea typeface="+mn-lt"/>
                <a:cs typeface="+mn-lt"/>
              </a:rPr>
              <a:t>stopword</a:t>
            </a:r>
            <a:r>
              <a:rPr lang="en-US" sz="2800">
                <a:ea typeface="+mn-lt"/>
                <a:cs typeface="+mn-lt"/>
              </a:rPr>
              <a:t> removal, lemmatization, and filtering for meaningful words using </a:t>
            </a:r>
            <a:r>
              <a:rPr lang="en-US" sz="2800" err="1">
                <a:ea typeface="+mn-lt"/>
                <a:cs typeface="+mn-lt"/>
              </a:rPr>
              <a:t>nltk</a:t>
            </a:r>
            <a:r>
              <a:rPr lang="en-US" sz="2800">
                <a:ea typeface="+mn-lt"/>
                <a:cs typeface="+mn-lt"/>
              </a:rPr>
              <a:t>.</a:t>
            </a:r>
            <a:endParaRPr lang="en-US" sz="28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ea typeface="Calibri"/>
                <a:cs typeface="Calibri"/>
              </a:rPr>
              <a:t>Handling Missing Values – Removed reviews with empty text fields.</a:t>
            </a:r>
            <a:r>
              <a:rPr lang="en-US" sz="2800">
                <a:ea typeface="Source Code Pro"/>
                <a:cs typeface="Calibri"/>
              </a:rPr>
              <a:t>.</a:t>
            </a:r>
            <a:endParaRPr lang="en-US" sz="28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ea typeface="Source Code Pro"/>
                <a:sym typeface="Blinker"/>
              </a:rPr>
              <a:t>Text Cleaning:</a:t>
            </a:r>
            <a:endParaRPr lang="en-US" sz="2800">
              <a:ea typeface="Calibri"/>
              <a:cs typeface="Calibri"/>
            </a:endParaRPr>
          </a:p>
          <a:p>
            <a:r>
              <a:rPr lang="en-US" sz="2800">
                <a:ea typeface="Source Code Pro"/>
                <a:sym typeface="Blinker"/>
              </a:rPr>
              <a:t>   1. Removed </a:t>
            </a:r>
            <a:r>
              <a:rPr lang="en-US" sz="2800" err="1">
                <a:ea typeface="Source Code Pro"/>
                <a:sym typeface="Blinker"/>
              </a:rPr>
              <a:t>stopwords</a:t>
            </a:r>
            <a:r>
              <a:rPr lang="en-US" sz="2800">
                <a:ea typeface="Source Code Pro"/>
                <a:sym typeface="Blinker"/>
              </a:rPr>
              <a:t>, special characters, and redundant words.</a:t>
            </a:r>
            <a:endParaRPr lang="en-US" sz="2800">
              <a:ea typeface="Source Code Pro"/>
            </a:endParaRPr>
          </a:p>
          <a:p>
            <a:r>
              <a:rPr lang="en-US" sz="2800">
                <a:ea typeface="Source Code Pro"/>
                <a:sym typeface="Blinker"/>
              </a:rPr>
              <a:t>   2. Applied lemmatization for improved classification.</a:t>
            </a:r>
            <a:endParaRPr lang="en-US" sz="2800">
              <a:ea typeface="Source Code Pro"/>
            </a:endParaRPr>
          </a:p>
          <a:p>
            <a:r>
              <a:rPr lang="en-US" sz="2800">
                <a:ea typeface="Source Code Pro"/>
                <a:sym typeface="Blinker"/>
              </a:rPr>
              <a:t>   3. Tokenized text for better NLP-based analysis.</a:t>
            </a:r>
            <a:endParaRPr lang="en-US" sz="2800">
              <a:ea typeface="Source Code Pro"/>
              <a:cs typeface="Calibri"/>
            </a:endParaRPr>
          </a:p>
          <a:p>
            <a:endParaRPr lang="en-US" sz="2800">
              <a:ea typeface="Source Code Pro"/>
              <a:sym typeface="Blinker"/>
            </a:endParaRPr>
          </a:p>
          <a:p>
            <a:r>
              <a:rPr lang="en-US" sz="2800" b="1">
                <a:ea typeface="Calibri"/>
                <a:sym typeface="Blinker"/>
              </a:rPr>
              <a:t>Feature</a:t>
            </a:r>
            <a:r>
              <a:rPr lang="en-US" sz="2800" b="1">
                <a:ea typeface="+mn-lt"/>
                <a:cs typeface="+mn-lt"/>
                <a:sym typeface="Blinker"/>
              </a:rPr>
              <a:t> Engineering &amp; Transformation</a:t>
            </a:r>
            <a:endParaRPr lang="en-US" sz="2800" b="1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 Objective: Convert raw data into structured features for analysis.</a:t>
            </a:r>
            <a:endParaRPr lang="en-US" sz="2800">
              <a:ea typeface="Source Code Pro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2800" b="1">
                <a:ea typeface="+mn-lt"/>
                <a:cs typeface="+mn-lt"/>
              </a:rPr>
              <a:t> </a:t>
            </a:r>
            <a:r>
              <a:rPr lang="en-US" sz="2800">
                <a:ea typeface="+mn-lt"/>
                <a:cs typeface="+mn-lt"/>
              </a:rPr>
              <a:t>Methods: Creating sentiment-based features, word frequency analysis, and category mapping for business types.</a:t>
            </a:r>
          </a:p>
          <a:p>
            <a:pPr>
              <a:buFont typeface="Arial"/>
              <a:buChar char="•"/>
            </a:pPr>
            <a:endParaRPr lang="en-US" sz="280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endParaRPr lang="en-US" sz="280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endParaRPr lang="en-US" sz="2800">
              <a:ea typeface="Source Code Pro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800">
              <a:ea typeface="Source Code Pro"/>
            </a:endParaRPr>
          </a:p>
          <a:p>
            <a:pPr marL="285750" indent="-285750">
              <a:buFont typeface="Arial"/>
              <a:buChar char="•"/>
            </a:pPr>
            <a:endParaRPr lang="en-US" sz="2800">
              <a:ea typeface="Source Code Pro"/>
              <a:cs typeface="Calibri"/>
            </a:endParaRPr>
          </a:p>
          <a:p>
            <a:endParaRPr lang="en-US" sz="2800">
              <a:ea typeface="Source Code Pro"/>
            </a:endParaRPr>
          </a:p>
          <a:p>
            <a:endParaRPr lang="en-US" sz="2800">
              <a:ea typeface="Source Code Pro"/>
              <a:cs typeface="Calibri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6DEEEEE8-B21D-5AED-5918-2E330EE97704}"/>
              </a:ext>
            </a:extLst>
          </p:cNvPr>
          <p:cNvSpPr txBox="1"/>
          <p:nvPr/>
        </p:nvSpPr>
        <p:spPr>
          <a:xfrm>
            <a:off x="1618463" y="466261"/>
            <a:ext cx="11206943" cy="1007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4"/>
              </a:lnSpc>
            </a:pPr>
            <a:r>
              <a:rPr lang="en-US" sz="6000">
                <a:solidFill>
                  <a:srgbClr val="5271FC"/>
                </a:solidFill>
                <a:ea typeface="Blinker"/>
                <a:cs typeface="Blinker"/>
              </a:rPr>
              <a:t>ANALYTICAL METHODS</a:t>
            </a:r>
          </a:p>
        </p:txBody>
      </p:sp>
      <p:sp>
        <p:nvSpPr>
          <p:cNvPr id="8" name="Freeform 15">
            <a:extLst>
              <a:ext uri="{FF2B5EF4-FFF2-40B4-BE49-F238E27FC236}">
                <a16:creationId xmlns:a16="http://schemas.microsoft.com/office/drawing/2014/main" id="{B577E6E0-D478-668C-2515-B219569BDC3D}"/>
              </a:ext>
            </a:extLst>
          </p:cNvPr>
          <p:cNvSpPr/>
          <p:nvPr/>
        </p:nvSpPr>
        <p:spPr>
          <a:xfrm>
            <a:off x="11646780" y="0"/>
            <a:ext cx="6641220" cy="1613263"/>
          </a:xfrm>
          <a:custGeom>
            <a:avLst/>
            <a:gdLst/>
            <a:ahLst/>
            <a:cxnLst/>
            <a:rect l="l" t="t" r="r" b="b"/>
            <a:pathLst>
              <a:path w="6641220" h="1613263">
                <a:moveTo>
                  <a:pt x="0" y="0"/>
                </a:moveTo>
                <a:lnTo>
                  <a:pt x="6641220" y="0"/>
                </a:lnTo>
                <a:lnTo>
                  <a:pt x="6641220" y="1613263"/>
                </a:lnTo>
                <a:lnTo>
                  <a:pt x="0" y="16132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20">
            <a:extLst>
              <a:ext uri="{FF2B5EF4-FFF2-40B4-BE49-F238E27FC236}">
                <a16:creationId xmlns:a16="http://schemas.microsoft.com/office/drawing/2014/main" id="{1D69BE58-79D9-AFAE-B27B-172FE02C28AB}"/>
              </a:ext>
            </a:extLst>
          </p:cNvPr>
          <p:cNvSpPr/>
          <p:nvPr/>
        </p:nvSpPr>
        <p:spPr>
          <a:xfrm flipH="1" flipV="1">
            <a:off x="0" y="8673737"/>
            <a:ext cx="6641220" cy="1613263"/>
          </a:xfrm>
          <a:custGeom>
            <a:avLst/>
            <a:gdLst/>
            <a:ahLst/>
            <a:cxnLst/>
            <a:rect l="l" t="t" r="r" b="b"/>
            <a:pathLst>
              <a:path w="6641220" h="1613263">
                <a:moveTo>
                  <a:pt x="6641220" y="1613263"/>
                </a:moveTo>
                <a:lnTo>
                  <a:pt x="0" y="1613263"/>
                </a:lnTo>
                <a:lnTo>
                  <a:pt x="0" y="0"/>
                </a:lnTo>
                <a:lnTo>
                  <a:pt x="6641220" y="0"/>
                </a:lnTo>
                <a:lnTo>
                  <a:pt x="6641220" y="161326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763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3E788-88C4-B79D-FF7E-B76E09420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>
            <a:extLst>
              <a:ext uri="{FF2B5EF4-FFF2-40B4-BE49-F238E27FC236}">
                <a16:creationId xmlns:a16="http://schemas.microsoft.com/office/drawing/2014/main" id="{A30EB9F3-AB56-FCCC-6F1E-5B7B239012BC}"/>
              </a:ext>
            </a:extLst>
          </p:cNvPr>
          <p:cNvSpPr/>
          <p:nvPr/>
        </p:nvSpPr>
        <p:spPr>
          <a:xfrm rot="-10800000">
            <a:off x="551661" y="465649"/>
            <a:ext cx="1594820" cy="1380245"/>
          </a:xfrm>
          <a:custGeom>
            <a:avLst/>
            <a:gdLst/>
            <a:ahLst/>
            <a:cxnLst/>
            <a:rect l="l" t="t" r="r" b="b"/>
            <a:pathLst>
              <a:path w="1594820" h="1380245">
                <a:moveTo>
                  <a:pt x="0" y="0"/>
                </a:moveTo>
                <a:lnTo>
                  <a:pt x="1594821" y="0"/>
                </a:lnTo>
                <a:lnTo>
                  <a:pt x="1594821" y="1380244"/>
                </a:lnTo>
                <a:lnTo>
                  <a:pt x="0" y="1380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AEFD3BE1-4AF2-BB4D-CC3A-1ABF207C7E3D}"/>
              </a:ext>
            </a:extLst>
          </p:cNvPr>
          <p:cNvGrpSpPr/>
          <p:nvPr/>
        </p:nvGrpSpPr>
        <p:grpSpPr>
          <a:xfrm>
            <a:off x="1349071" y="698654"/>
            <a:ext cx="1728967" cy="697097"/>
            <a:chOff x="0" y="0"/>
            <a:chExt cx="455366" cy="183598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65EBCC4-CB99-3AE1-8B3C-D743C45DC520}"/>
                </a:ext>
              </a:extLst>
            </p:cNvPr>
            <p:cNvSpPr/>
            <p:nvPr/>
          </p:nvSpPr>
          <p:spPr>
            <a:xfrm>
              <a:off x="0" y="0"/>
              <a:ext cx="455366" cy="183598"/>
            </a:xfrm>
            <a:custGeom>
              <a:avLst/>
              <a:gdLst/>
              <a:ahLst/>
              <a:cxnLst/>
              <a:rect l="l" t="t" r="r" b="b"/>
              <a:pathLst>
                <a:path w="455366" h="183598">
                  <a:moveTo>
                    <a:pt x="0" y="0"/>
                  </a:moveTo>
                  <a:lnTo>
                    <a:pt x="455366" y="0"/>
                  </a:lnTo>
                  <a:lnTo>
                    <a:pt x="455366" y="183598"/>
                  </a:lnTo>
                  <a:lnTo>
                    <a:pt x="0" y="1835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6C05E3D4-CFDA-A4E3-BBE7-CE86CB98DF9B}"/>
                </a:ext>
              </a:extLst>
            </p:cNvPr>
            <p:cNvSpPr txBox="1"/>
            <p:nvPr/>
          </p:nvSpPr>
          <p:spPr>
            <a:xfrm>
              <a:off x="0" y="-57150"/>
              <a:ext cx="455366" cy="240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5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5C41B3AE-E650-9A6C-0B14-DD72F444F31B}"/>
              </a:ext>
            </a:extLst>
          </p:cNvPr>
          <p:cNvSpPr/>
          <p:nvPr/>
        </p:nvSpPr>
        <p:spPr>
          <a:xfrm flipV="1">
            <a:off x="0" y="8730720"/>
            <a:ext cx="7315200" cy="1773936"/>
          </a:xfrm>
          <a:custGeom>
            <a:avLst/>
            <a:gdLst/>
            <a:ahLst/>
            <a:cxnLst/>
            <a:rect l="l" t="t" r="r" b="b"/>
            <a:pathLst>
              <a:path w="7315200" h="1773936">
                <a:moveTo>
                  <a:pt x="0" y="1773936"/>
                </a:moveTo>
                <a:lnTo>
                  <a:pt x="7315200" y="1773936"/>
                </a:lnTo>
                <a:lnTo>
                  <a:pt x="7315200" y="0"/>
                </a:lnTo>
                <a:lnTo>
                  <a:pt x="0" y="0"/>
                </a:lnTo>
                <a:lnTo>
                  <a:pt x="0" y="177393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26FE2FA1-15D1-A028-1652-FAC7AB8BB2E4}"/>
              </a:ext>
            </a:extLst>
          </p:cNvPr>
          <p:cNvSpPr txBox="1"/>
          <p:nvPr/>
        </p:nvSpPr>
        <p:spPr>
          <a:xfrm>
            <a:off x="1646732" y="643682"/>
            <a:ext cx="11206943" cy="1915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6000">
                <a:solidFill>
                  <a:srgbClr val="5271FC"/>
                </a:solidFill>
                <a:ea typeface="+mn-lt"/>
                <a:cs typeface="+mn-lt"/>
              </a:rPr>
              <a:t>FINDINGS &amp; VISUALIZATIONS</a:t>
            </a:r>
            <a:endParaRPr lang="en-US" sz="6000"/>
          </a:p>
          <a:p>
            <a:pPr>
              <a:lnSpc>
                <a:spcPts val="8404"/>
              </a:lnSpc>
            </a:pPr>
            <a:endParaRPr lang="en-US" sz="6000">
              <a:solidFill>
                <a:srgbClr val="5271FC"/>
              </a:solidFill>
              <a:latin typeface="Blinker"/>
              <a:ea typeface="Blinker"/>
              <a:cs typeface="Blinker"/>
            </a:endParaRP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FA4AD413-F163-8513-C58B-0F58959AB084}"/>
              </a:ext>
            </a:extLst>
          </p:cNvPr>
          <p:cNvSpPr/>
          <p:nvPr/>
        </p:nvSpPr>
        <p:spPr>
          <a:xfrm>
            <a:off x="10972800" y="-188314"/>
            <a:ext cx="7315200" cy="1773936"/>
          </a:xfrm>
          <a:custGeom>
            <a:avLst/>
            <a:gdLst/>
            <a:ahLst/>
            <a:cxnLst/>
            <a:rect l="l" t="t" r="r" b="b"/>
            <a:pathLst>
              <a:path w="7315200" h="1773936">
                <a:moveTo>
                  <a:pt x="0" y="0"/>
                </a:moveTo>
                <a:lnTo>
                  <a:pt x="7315200" y="0"/>
                </a:lnTo>
                <a:lnTo>
                  <a:pt x="7315200" y="1773936"/>
                </a:lnTo>
                <a:lnTo>
                  <a:pt x="0" y="17739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Picture 11" descr="A graph of a distribution of star rating&#10;&#10;AI-generated content may be incorrect.">
            <a:extLst>
              <a:ext uri="{FF2B5EF4-FFF2-40B4-BE49-F238E27FC236}">
                <a16:creationId xmlns:a16="http://schemas.microsoft.com/office/drawing/2014/main" id="{2DACBED5-D8B0-AAFA-3DA1-68066B5B66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0679" y="1505179"/>
            <a:ext cx="6207696" cy="43315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5F6107-A9D8-9BB5-9DC7-D70DA6050F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5400" y="2590502"/>
            <a:ext cx="8694953" cy="58534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456A82-C93C-8F80-2675-5BF4416ACD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6919" y="5888711"/>
            <a:ext cx="7289708" cy="407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1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1321</Words>
  <Application>Microsoft Macintosh PowerPoint</Application>
  <PresentationFormat>Custom</PresentationFormat>
  <Paragraphs>120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League Spartan</vt:lpstr>
      <vt:lpstr>Blinker</vt:lpstr>
      <vt:lpstr>Source Code Pro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White Outdoor Adventure Business Presentation</dc:title>
  <cp:lastModifiedBy>Shobitha Bhaskar (Student)</cp:lastModifiedBy>
  <cp:revision>4</cp:revision>
  <dcterms:created xsi:type="dcterms:W3CDTF">2006-08-16T00:00:00Z</dcterms:created>
  <dcterms:modified xsi:type="dcterms:W3CDTF">2025-03-06T04:55:02Z</dcterms:modified>
  <dc:identifier>DAGgtRMt8n8</dc:identifier>
</cp:coreProperties>
</file>